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Lst>
  <p:sldSz cy="5143500" cx="9144000"/>
  <p:notesSz cx="6858000" cy="9144000"/>
  <p:embeddedFontLst>
    <p:embeddedFont>
      <p:font typeface="Oswald Medium"/>
      <p:regular r:id="rId85"/>
      <p:bold r:id="rId86"/>
    </p:embeddedFont>
    <p:embeddedFont>
      <p:font typeface="Roboto Thin"/>
      <p:regular r:id="rId87"/>
      <p:bold r:id="rId88"/>
      <p:italic r:id="rId89"/>
      <p:boldItalic r:id="rId90"/>
    </p:embeddedFont>
    <p:embeddedFont>
      <p:font typeface="Roboto"/>
      <p:regular r:id="rId91"/>
      <p:bold r:id="rId92"/>
      <p:italic r:id="rId93"/>
      <p:boldItalic r:id="rId94"/>
    </p:embeddedFont>
    <p:embeddedFont>
      <p:font typeface="Roboto Medium"/>
      <p:regular r:id="rId95"/>
      <p:bold r:id="rId96"/>
      <p:italic r:id="rId97"/>
      <p:boldItalic r:id="rId98"/>
    </p:embeddedFont>
    <p:embeddedFont>
      <p:font typeface="Caveat"/>
      <p:regular r:id="rId99"/>
      <p:bold r:id="rId100"/>
    </p:embeddedFont>
    <p:embeddedFont>
      <p:font typeface="Inconsolata"/>
      <p:regular r:id="rId101"/>
      <p:bold r:id="rId102"/>
    </p:embeddedFont>
    <p:embeddedFont>
      <p:font typeface="Oswald Light"/>
      <p:regular r:id="rId103"/>
      <p:bold r:id="rId104"/>
    </p:embeddedFont>
    <p:embeddedFont>
      <p:font typeface="Inconsolata SemiBold"/>
      <p:regular r:id="rId105"/>
      <p:bold r:id="rId106"/>
    </p:embeddedFont>
    <p:embeddedFont>
      <p:font typeface="Roboto Light"/>
      <p:regular r:id="rId107"/>
      <p:bold r:id="rId108"/>
      <p:italic r:id="rId109"/>
      <p:boldItalic r:id="rId110"/>
    </p:embeddedFont>
    <p:embeddedFont>
      <p:font typeface="Oswald"/>
      <p:regular r:id="rId111"/>
      <p:bold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13D3AF-BEC6-4B5B-8920-29803A8CF9CC}">
  <a:tblStyle styleId="{A913D3AF-BEC6-4B5B-8920-29803A8CF9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4AB15EA-F901-44DD-9D98-6D1D98014B30}"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rgbClr val="FFFFFF"/>
      </a:tcTxStyle>
      <a:tcStyle>
        <a:fill>
          <a:solidFill>
            <a:srgbClr val="FFAB40"/>
          </a:solidFill>
        </a:fill>
      </a:tcStyle>
    </a:lastCol>
    <a:firstCol>
      <a:tcTxStyle b="on" i="off">
        <a:font>
          <a:latin typeface="Calibri"/>
          <a:ea typeface="Calibri"/>
          <a:cs typeface="Calibri"/>
        </a:font>
        <a:srgbClr val="FFFFFF"/>
      </a:tcTxStyle>
      <a:tcStyle>
        <a:fill>
          <a:solidFill>
            <a:srgbClr val="FFAB40"/>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FFAB40"/>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FFAB40"/>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Light-regular.fntdata"/><Relationship Id="rId106" Type="http://schemas.openxmlformats.org/officeDocument/2006/relationships/font" Target="fonts/InconsolataSemiBold-bold.fntdata"/><Relationship Id="rId105" Type="http://schemas.openxmlformats.org/officeDocument/2006/relationships/font" Target="fonts/InconsolataSemiBold-regular.fntdata"/><Relationship Id="rId104" Type="http://schemas.openxmlformats.org/officeDocument/2006/relationships/font" Target="fonts/OswaldLight-bold.fntdata"/><Relationship Id="rId109" Type="http://schemas.openxmlformats.org/officeDocument/2006/relationships/font" Target="fonts/RobotoLight-italic.fntdata"/><Relationship Id="rId108" Type="http://schemas.openxmlformats.org/officeDocument/2006/relationships/font" Target="fonts/RobotoLight-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swaldLight-regular.fntdata"/><Relationship Id="rId102" Type="http://schemas.openxmlformats.org/officeDocument/2006/relationships/font" Target="fonts/Inconsolata-bold.fntdata"/><Relationship Id="rId101" Type="http://schemas.openxmlformats.org/officeDocument/2006/relationships/font" Target="fonts/Inconsolata-regular.fntdata"/><Relationship Id="rId100" Type="http://schemas.openxmlformats.org/officeDocument/2006/relationships/font" Target="fonts/Caveat-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edium-regular.fntdata"/><Relationship Id="rId94" Type="http://schemas.openxmlformats.org/officeDocument/2006/relationships/font" Target="fonts/Roboto-boldItalic.fntdata"/><Relationship Id="rId97" Type="http://schemas.openxmlformats.org/officeDocument/2006/relationships/font" Target="fonts/RobotoMedium-italic.fntdata"/><Relationship Id="rId96" Type="http://schemas.openxmlformats.org/officeDocument/2006/relationships/font" Target="fonts/RobotoMedium-bold.fntdata"/><Relationship Id="rId11" Type="http://schemas.openxmlformats.org/officeDocument/2006/relationships/slide" Target="slides/slide5.xml"/><Relationship Id="rId99" Type="http://schemas.openxmlformats.org/officeDocument/2006/relationships/font" Target="fonts/Caveat-regular.fntdata"/><Relationship Id="rId10" Type="http://schemas.openxmlformats.org/officeDocument/2006/relationships/slide" Target="slides/slide4.xml"/><Relationship Id="rId98" Type="http://schemas.openxmlformats.org/officeDocument/2006/relationships/font" Target="fonts/RobotoMedium-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regular.fntdata"/><Relationship Id="rId90" Type="http://schemas.openxmlformats.org/officeDocument/2006/relationships/font" Target="fonts/RobotoThin-boldItalic.fntdata"/><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9.xml"/><Relationship Id="rId110" Type="http://schemas.openxmlformats.org/officeDocument/2006/relationships/font" Target="fonts/RobotoLight-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2" Type="http://schemas.openxmlformats.org/officeDocument/2006/relationships/font" Target="fonts/Oswald-bold.fntdata"/><Relationship Id="rId111" Type="http://schemas.openxmlformats.org/officeDocument/2006/relationships/font" Target="fonts/Oswald-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OswaldMedium-bold.fntdata"/><Relationship Id="rId85" Type="http://schemas.openxmlformats.org/officeDocument/2006/relationships/font" Target="fonts/OswaldMedium-regular.fntdata"/><Relationship Id="rId88" Type="http://schemas.openxmlformats.org/officeDocument/2006/relationships/font" Target="fonts/RobotoThin-bold.fntdata"/><Relationship Id="rId87" Type="http://schemas.openxmlformats.org/officeDocument/2006/relationships/font" Target="fonts/RobotoThin-regular.fntdata"/><Relationship Id="rId89" Type="http://schemas.openxmlformats.org/officeDocument/2006/relationships/font" Target="fonts/RobotoThin-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1ad2665f08_0_3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1ad2665f08_0_3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shutterstock_776025448</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11ad2665f08_0_3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11ad2665f08_0_3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11ad2665f08_0_3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11ad2665f08_0_3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11ad2665f08_0_4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11ad2665f08_0_4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11ad2665f08_0_4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11ad2665f08_0_4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1ad2665f08_0_5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1ad2665f08_0_5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11ad2665f08_0_5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11ad2665f08_0_5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11ad2665f08_0_5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11ad2665f08_0_5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239235b3ad_3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239235b3ad_3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11ad2665f08_0_7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11ad2665f08_0_7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shutterstock_1181720482</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11ad2665f08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11ad2665f08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11ad2665f08_0_10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11ad2665f08_0_10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11ad2665f08_0_7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11ad2665f08_0_7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11ad2665f08_0_7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11ad2665f08_0_7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11ad2665f08_0_7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11ad2665f08_0_7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11ad2665f08_0_7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11ad2665f08_0_7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2. Instructor Do: Machine Learning Is Awesome (10 minutes</a:t>
            </a:r>
            <a:endParaRPr b="1" sz="1650">
              <a:solidFill>
                <a:srgbClr val="24292F"/>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11ad2665f08_0_7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11ad2665f08_0_7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11ad2665f08_0_9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11ad2665f08_0_9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3. Instructor Do: Introduction to Unsupervised Learning (15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11ad2665f08_0_10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11ad2665f08_0_10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11ad2665f08_0_10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11ad2665f08_0_10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11ad2665f08_0_10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11ad2665f08_0_10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shutterstock_330221762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11ad2665f08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11ad2665f08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11ad2665f08_0_10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11ad2665f08_0_10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1ad2665f08_0_15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1ad2665f08_0_15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11ad2665f08_0_1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11ad2665f08_0_1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11ad2665f08_0_5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11ad2665f08_0_5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11ad2665f08_0_1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11ad2665f08_0_1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1ad2665f08_0_1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11ad2665f08_0_1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11ad2665f08_0_1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11ad2665f08_0_1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shutterstock_490909516</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11ad2665f08_0_1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11ad2665f08_0_1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11ad2665f08_0_1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11ad2665f08_0_1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shutterstock_1954985212</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11ad2665f08_0_13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11ad2665f08_0_13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4. Instructor Do: Clustering Explained (15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1ad2665f08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1ad2665f08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11ad2665f08_0_13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11ad2665f08_0_13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1ad2665f08_0_13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11ad2665f08_0_13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11ad2665f08_0_13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11ad2665f08_0_13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11ad2665f08_0_14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11ad2665f08_0_14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11ad2665f08_0_13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11ad2665f08_0_13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11ad2665f08_0_13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11ad2665f08_0_13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5. Everyone Do: The K-means Algorithm (15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11ad2665f08_0_15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11ad2665f08_0_15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11ad2665f08_0_15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11ad2665f08_0_15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11ad2665f08_0_15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11ad2665f08_0_15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shutterstock_1326927533</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11ad2665f08_0_16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11ad2665f08_0_16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ad2665f08_0_2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ad2665f08_0_2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shutterstock_1095077426_data</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1ad2665f08_0_16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1ad2665f08_0_16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6. Student Do: Segmenting Customers (20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11ad2665f08_0_16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11ad2665f08_0_16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11ad2665f08_0_16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11ad2665f08_0_16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11ad2665f08_0_16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11ad2665f08_0_16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8. Break (15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11ad2665f08_0_16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11ad2665f08_0_16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9. Instructor Do: Introduction to Clustering Optimization (5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11ad2665f08_0_16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11ad2665f08_0_16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11ad2665f08_0_16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11ad2665f08_0_16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1ad2665f08_0_16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1ad2665f08_0_16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shutterstock_1962818785</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11ad2665f08_0_16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11ad2665f08_0_16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11ad2665f08_0_16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11ad2665f08_0_16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10. Everyone Do: The Elbow Method (20 minutes)</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1ad2665f08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11ad2665f08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shutterstock_2107445762</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11ad2665f08_0_16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11ad2665f08_0_16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1239235b3ad_3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1239235b3ad_3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239235b3ad_3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239235b3ad_3_1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1239235b3ad_3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1239235b3ad_3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1239235b3ad_3_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1239235b3ad_3_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1239235b3ad_3_1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1239235b3ad_3_1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12e0b0d04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12e0b0d04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1239235b3ad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1239235b3ad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1239235b3ad_3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1239235b3ad_3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11ad2665f08_0_16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11ad2665f08_0_16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10. Everyone Do: The Elbow Method (20 minutes)</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1ad2665f08_0_5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11ad2665f08_0_5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1239235b3ad_3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1239235b3ad_3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1239235b3ad_3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1239235b3ad_3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11. Student Do: Finding k (20 minutes)</a:t>
            </a:r>
            <a:endParaRPr b="1" sz="1650">
              <a:solidFill>
                <a:srgbClr val="24292F"/>
              </a:solidFill>
              <a:highlight>
                <a:srgbClr val="FFFFFF"/>
              </a:high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1239235b3ad_3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1239235b3ad_3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12. Instructor Do: Review Finding k (10 minutes)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1239235b3ad_3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1239235b3ad_3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1239235b3ad_3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1239235b3ad_3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t/>
            </a:r>
            <a:endParaRPr b="1" sz="16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1239235b3ad_3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1239235b3ad_3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1239235b3ad_3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1239235b3ad_3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1239235b3ad_3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1239235b3ad_3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1239235b3ad_3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1239235b3ad_3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11ad2665f08_0_5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11ad2665f08_0_5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shutterstock_1450715714</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11ad2665f08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11ad2665f08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 Id="rId4" Type="http://schemas.openxmlformats.org/officeDocument/2006/relationships/image" Target="../media/image12.png"/><Relationship Id="rId11" Type="http://schemas.openxmlformats.org/officeDocument/2006/relationships/image" Target="../media/image46.png"/><Relationship Id="rId10" Type="http://schemas.openxmlformats.org/officeDocument/2006/relationships/image" Target="../media/image20.png"/><Relationship Id="rId9"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4.png"/><Relationship Id="rId7" Type="http://schemas.openxmlformats.org/officeDocument/2006/relationships/image" Target="../media/image24.png"/><Relationship Id="rId8"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6.png"/><Relationship Id="rId4" Type="http://schemas.openxmlformats.org/officeDocument/2006/relationships/image" Target="../media/image7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6.png"/><Relationship Id="rId4" Type="http://schemas.openxmlformats.org/officeDocument/2006/relationships/image" Target="../media/image5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7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1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1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1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1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11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11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72.png"/><Relationship Id="rId4" Type="http://schemas.openxmlformats.org/officeDocument/2006/relationships/image" Target="../media/image89.png"/><Relationship Id="rId5" Type="http://schemas.openxmlformats.org/officeDocument/2006/relationships/image" Target="../media/image7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85.png"/><Relationship Id="rId4" Type="http://schemas.openxmlformats.org/officeDocument/2006/relationships/image" Target="../media/image7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84.png"/><Relationship Id="rId4" Type="http://schemas.openxmlformats.org/officeDocument/2006/relationships/image" Target="../media/image8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00.png"/><Relationship Id="rId4" Type="http://schemas.openxmlformats.org/officeDocument/2006/relationships/image" Target="../media/image10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99.png"/><Relationship Id="rId4" Type="http://schemas.openxmlformats.org/officeDocument/2006/relationships/image" Target="../media/image9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92.png"/><Relationship Id="rId4" Type="http://schemas.openxmlformats.org/officeDocument/2006/relationships/image" Target="../media/image9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4">
  <p:cSld name="CUSTOM_2_7_2_8">
    <p:spTree>
      <p:nvGrpSpPr>
        <p:cNvPr id="1430" name="Shape 1430"/>
        <p:cNvGrpSpPr/>
        <p:nvPr/>
      </p:nvGrpSpPr>
      <p:grpSpPr>
        <a:xfrm>
          <a:off x="0" y="0"/>
          <a:ext cx="0" cy="0"/>
          <a:chOff x="0" y="0"/>
          <a:chExt cx="0" cy="0"/>
        </a:xfrm>
      </p:grpSpPr>
      <p:sp>
        <p:nvSpPr>
          <p:cNvPr id="1431" name="Google Shape;1431;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2" name="Google Shape;1432;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3" name="Google Shape;1433;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4" name="Google Shape;1434;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5" name="Google Shape;1435;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6" name="Google Shape;1436;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7" name="Google Shape;1437;p10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{A913D3AF-BEC6-4B5B-8920-29803A8CF9CC}</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{A913D3AF-BEC6-4B5B-8920-29803A8CF9CC}</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untitled">
  <p:cSld name="CUSTOM_2_7_2_2_1_1_1_1">
    <p:spTree>
      <p:nvGrpSpPr>
        <p:cNvPr id="293" name="Shape 293"/>
        <p:cNvGrpSpPr/>
        <p:nvPr/>
      </p:nvGrpSpPr>
      <p:grpSpPr>
        <a:xfrm>
          <a:off x="0" y="0"/>
          <a:ext cx="0" cy="0"/>
          <a:chOff x="0" y="0"/>
          <a:chExt cx="0" cy="0"/>
        </a:xfrm>
      </p:grpSpPr>
      <p:cxnSp>
        <p:nvCxnSpPr>
          <p:cNvPr id="294" name="Google Shape;2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6" name="Google Shape;2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97" name="Google Shape;297;p2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98" name="Google Shape;298;p2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99" name="Google Shape;299;p2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0" name="Google Shape;300;p2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01" name="Google Shape;301;p2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3" name="Google Shape;303;p29"/>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304" name="Google Shape;30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5" name="Google Shape;305;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06" name="Google Shape;306;p29"/>
          <p:cNvSpPr txBox="1"/>
          <p:nvPr>
            <p:ph idx="3"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7" name="Google Shape;307;p29"/>
          <p:cNvSpPr txBox="1"/>
          <p:nvPr>
            <p:ph idx="4"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308" name="Shape 308"/>
        <p:cNvGrpSpPr/>
        <p:nvPr/>
      </p:nvGrpSpPr>
      <p:grpSpPr>
        <a:xfrm>
          <a:off x="0" y="0"/>
          <a:ext cx="0" cy="0"/>
          <a:chOff x="0" y="0"/>
          <a:chExt cx="0" cy="0"/>
        </a:xfrm>
      </p:grpSpPr>
      <p:pic>
        <p:nvPicPr>
          <p:cNvPr id="309" name="Google Shape;309;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0" name="Google Shape;310;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313" name="Google Shape;313;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314" name="Google Shape;314;p30"/>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15" name="Google Shape;315;p3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16" name="Google Shape;316;p30"/>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17" name="Google Shape;317;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18" name="Shape 318"/>
        <p:cNvGrpSpPr/>
        <p:nvPr/>
      </p:nvGrpSpPr>
      <p:grpSpPr>
        <a:xfrm>
          <a:off x="0" y="0"/>
          <a:ext cx="0" cy="0"/>
          <a:chOff x="0" y="0"/>
          <a:chExt cx="0" cy="0"/>
        </a:xfrm>
      </p:grpSpPr>
      <p:pic>
        <p:nvPicPr>
          <p:cNvPr id="319" name="Google Shape;319;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0" name="Google Shape;320;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21" name="Google Shape;321;p31"/>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22" name="Google Shape;322;p31"/>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23" name="Google Shape;323;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24" name="Shape 324"/>
        <p:cNvGrpSpPr/>
        <p:nvPr/>
      </p:nvGrpSpPr>
      <p:grpSpPr>
        <a:xfrm>
          <a:off x="0" y="0"/>
          <a:ext cx="0" cy="0"/>
          <a:chOff x="0" y="0"/>
          <a:chExt cx="0" cy="0"/>
        </a:xfrm>
      </p:grpSpPr>
      <p:pic>
        <p:nvPicPr>
          <p:cNvPr id="325" name="Google Shape;325;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6" name="Google Shape;326;p32"/>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27" name="Google Shape;327;p32"/>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2"/>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29" name="Google Shape;329;p32"/>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30" name="Google Shape;330;p32"/>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31" name="Google Shape;331;p32"/>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32" name="Google Shape;332;p32"/>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33" name="Google Shape;333;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4" name="Google Shape;334;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35" name="Shape 335"/>
        <p:cNvGrpSpPr/>
        <p:nvPr/>
      </p:nvGrpSpPr>
      <p:grpSpPr>
        <a:xfrm>
          <a:off x="0" y="0"/>
          <a:ext cx="0" cy="0"/>
          <a:chOff x="0" y="0"/>
          <a:chExt cx="0" cy="0"/>
        </a:xfrm>
      </p:grpSpPr>
      <p:pic>
        <p:nvPicPr>
          <p:cNvPr id="336" name="Google Shape;336;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37" name="Google Shape;337;p3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38" name="Google Shape;338;p3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39" name="Google Shape;339;p3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40" name="Google Shape;340;p3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341" name="Google Shape;341;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3"/>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33"/>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44" name="Google Shape;344;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45" name="Shape 345"/>
        <p:cNvGrpSpPr/>
        <p:nvPr/>
      </p:nvGrpSpPr>
      <p:grpSpPr>
        <a:xfrm>
          <a:off x="0" y="0"/>
          <a:ext cx="0" cy="0"/>
          <a:chOff x="0" y="0"/>
          <a:chExt cx="0" cy="0"/>
        </a:xfrm>
      </p:grpSpPr>
      <p:pic>
        <p:nvPicPr>
          <p:cNvPr id="346" name="Google Shape;346;p34"/>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47" name="Google Shape;347;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9" name="Google Shape;349;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1" name="Google Shape;351;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2" name="Google Shape;352;p34"/>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53" name="Google Shape;353;p34"/>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54" name="Google Shape;354;p34"/>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55" name="Google Shape;355;p3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56" name="Shape 356"/>
        <p:cNvGrpSpPr/>
        <p:nvPr/>
      </p:nvGrpSpPr>
      <p:grpSpPr>
        <a:xfrm>
          <a:off x="0" y="0"/>
          <a:ext cx="0" cy="0"/>
          <a:chOff x="0" y="0"/>
          <a:chExt cx="0" cy="0"/>
        </a:xfrm>
      </p:grpSpPr>
      <p:sp>
        <p:nvSpPr>
          <p:cNvPr id="357" name="Google Shape;357;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60" name="Google Shape;36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1" name="Google Shape;36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2" name="Google Shape;36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3" name="Google Shape;363;p35"/>
          <p:cNvGrpSpPr/>
          <p:nvPr/>
        </p:nvGrpSpPr>
        <p:grpSpPr>
          <a:xfrm>
            <a:off x="457200" y="1378813"/>
            <a:ext cx="776889" cy="621300"/>
            <a:chOff x="457200" y="1378813"/>
            <a:chExt cx="776889" cy="621300"/>
          </a:xfrm>
        </p:grpSpPr>
        <p:sp>
          <p:nvSpPr>
            <p:cNvPr id="364" name="Google Shape;364;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65" name="Google Shape;365;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66" name="Google Shape;366;p35"/>
          <p:cNvGrpSpPr/>
          <p:nvPr/>
        </p:nvGrpSpPr>
        <p:grpSpPr>
          <a:xfrm>
            <a:off x="457200" y="2228725"/>
            <a:ext cx="776889" cy="621300"/>
            <a:chOff x="457200" y="1378813"/>
            <a:chExt cx="776889" cy="621300"/>
          </a:xfrm>
        </p:grpSpPr>
        <p:sp>
          <p:nvSpPr>
            <p:cNvPr id="367" name="Google Shape;367;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68" name="Google Shape;368;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69" name="Google Shape;369;p35"/>
          <p:cNvGrpSpPr/>
          <p:nvPr/>
        </p:nvGrpSpPr>
        <p:grpSpPr>
          <a:xfrm>
            <a:off x="457200" y="3073850"/>
            <a:ext cx="776889" cy="621300"/>
            <a:chOff x="457200" y="1378813"/>
            <a:chExt cx="776889" cy="621300"/>
          </a:xfrm>
        </p:grpSpPr>
        <p:sp>
          <p:nvSpPr>
            <p:cNvPr id="370" name="Google Shape;370;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1" name="Google Shape;371;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2" name="Google Shape;372;p35"/>
          <p:cNvGrpSpPr/>
          <p:nvPr/>
        </p:nvGrpSpPr>
        <p:grpSpPr>
          <a:xfrm>
            <a:off x="457200" y="3923750"/>
            <a:ext cx="776889" cy="621300"/>
            <a:chOff x="457200" y="1378813"/>
            <a:chExt cx="776889" cy="621300"/>
          </a:xfrm>
        </p:grpSpPr>
        <p:sp>
          <p:nvSpPr>
            <p:cNvPr id="373" name="Google Shape;373;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4" name="Google Shape;374;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75" name="Google Shape;375;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76" name="Google Shape;376;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0" name="Google Shape;380;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1" name="Google Shape;381;p35"/>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2" name="Google Shape;382;p3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83" name="Shape 383"/>
        <p:cNvGrpSpPr/>
        <p:nvPr/>
      </p:nvGrpSpPr>
      <p:grpSpPr>
        <a:xfrm>
          <a:off x="0" y="0"/>
          <a:ext cx="0" cy="0"/>
          <a:chOff x="0" y="0"/>
          <a:chExt cx="0" cy="0"/>
        </a:xfrm>
      </p:grpSpPr>
      <p:sp>
        <p:nvSpPr>
          <p:cNvPr id="384" name="Google Shape;384;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87" name="Google Shape;387;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8" name="Google Shape;388;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9" name="Google Shape;389;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0" name="Google Shape;390;p36"/>
          <p:cNvGrpSpPr/>
          <p:nvPr/>
        </p:nvGrpSpPr>
        <p:grpSpPr>
          <a:xfrm>
            <a:off x="457200" y="1378813"/>
            <a:ext cx="776889" cy="621300"/>
            <a:chOff x="457200" y="1378813"/>
            <a:chExt cx="776889" cy="621300"/>
          </a:xfrm>
        </p:grpSpPr>
        <p:sp>
          <p:nvSpPr>
            <p:cNvPr id="391" name="Google Shape;391;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92" name="Google Shape;392;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93" name="Google Shape;393;p36"/>
          <p:cNvGrpSpPr/>
          <p:nvPr/>
        </p:nvGrpSpPr>
        <p:grpSpPr>
          <a:xfrm>
            <a:off x="457200" y="2228725"/>
            <a:ext cx="776889" cy="621300"/>
            <a:chOff x="457200" y="1378813"/>
            <a:chExt cx="776889" cy="621300"/>
          </a:xfrm>
        </p:grpSpPr>
        <p:sp>
          <p:nvSpPr>
            <p:cNvPr id="394" name="Google Shape;394;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95" name="Google Shape;395;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96" name="Google Shape;396;p36"/>
          <p:cNvGrpSpPr/>
          <p:nvPr/>
        </p:nvGrpSpPr>
        <p:grpSpPr>
          <a:xfrm>
            <a:off x="457200" y="3073850"/>
            <a:ext cx="776889" cy="621300"/>
            <a:chOff x="457200" y="1378813"/>
            <a:chExt cx="776889" cy="621300"/>
          </a:xfrm>
        </p:grpSpPr>
        <p:sp>
          <p:nvSpPr>
            <p:cNvPr id="397" name="Google Shape;39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98" name="Google Shape;398;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9" name="Google Shape;399;p3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0" name="Google Shape;400;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3" name="Google Shape;403;p3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405" name="Shape 405"/>
        <p:cNvGrpSpPr/>
        <p:nvPr/>
      </p:nvGrpSpPr>
      <p:grpSpPr>
        <a:xfrm>
          <a:off x="0" y="0"/>
          <a:ext cx="0" cy="0"/>
          <a:chOff x="0" y="0"/>
          <a:chExt cx="0" cy="0"/>
        </a:xfrm>
      </p:grpSpPr>
      <p:sp>
        <p:nvSpPr>
          <p:cNvPr id="406" name="Google Shape;406;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9" name="Google Shape;409;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0" name="Google Shape;410;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1" name="Google Shape;41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2" name="Google Shape;412;p37"/>
          <p:cNvGrpSpPr/>
          <p:nvPr/>
        </p:nvGrpSpPr>
        <p:grpSpPr>
          <a:xfrm>
            <a:off x="457200" y="1300225"/>
            <a:ext cx="776889" cy="621300"/>
            <a:chOff x="457200" y="1378813"/>
            <a:chExt cx="776889" cy="621300"/>
          </a:xfrm>
        </p:grpSpPr>
        <p:sp>
          <p:nvSpPr>
            <p:cNvPr id="413" name="Google Shape;413;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14" name="Google Shape;414;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37"/>
          <p:cNvGrpSpPr/>
          <p:nvPr/>
        </p:nvGrpSpPr>
        <p:grpSpPr>
          <a:xfrm>
            <a:off x="457200" y="2000125"/>
            <a:ext cx="776889" cy="621300"/>
            <a:chOff x="457200" y="1378813"/>
            <a:chExt cx="776889" cy="621300"/>
          </a:xfrm>
        </p:grpSpPr>
        <p:sp>
          <p:nvSpPr>
            <p:cNvPr id="416" name="Google Shape;416;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17" name="Google Shape;417;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37"/>
          <p:cNvGrpSpPr/>
          <p:nvPr/>
        </p:nvGrpSpPr>
        <p:grpSpPr>
          <a:xfrm>
            <a:off x="457200" y="2692850"/>
            <a:ext cx="776889" cy="621300"/>
            <a:chOff x="457200" y="1378813"/>
            <a:chExt cx="776889" cy="621300"/>
          </a:xfrm>
        </p:grpSpPr>
        <p:sp>
          <p:nvSpPr>
            <p:cNvPr id="419" name="Google Shape;419;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20" name="Google Shape;420;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37"/>
          <p:cNvGrpSpPr/>
          <p:nvPr/>
        </p:nvGrpSpPr>
        <p:grpSpPr>
          <a:xfrm>
            <a:off x="457200" y="3390350"/>
            <a:ext cx="776889" cy="621300"/>
            <a:chOff x="457200" y="1378813"/>
            <a:chExt cx="776889" cy="621300"/>
          </a:xfrm>
        </p:grpSpPr>
        <p:sp>
          <p:nvSpPr>
            <p:cNvPr id="422" name="Google Shape;422;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23" name="Google Shape;423;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3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1" name="Google Shape;431;p37"/>
          <p:cNvGrpSpPr/>
          <p:nvPr/>
        </p:nvGrpSpPr>
        <p:grpSpPr>
          <a:xfrm>
            <a:off x="469500" y="4083075"/>
            <a:ext cx="776889" cy="621300"/>
            <a:chOff x="457200" y="1378813"/>
            <a:chExt cx="776889" cy="621300"/>
          </a:xfrm>
        </p:grpSpPr>
        <p:sp>
          <p:nvSpPr>
            <p:cNvPr id="432" name="Google Shape;432;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33" name="Google Shape;433;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37" name="Shape 437"/>
        <p:cNvGrpSpPr/>
        <p:nvPr/>
      </p:nvGrpSpPr>
      <p:grpSpPr>
        <a:xfrm>
          <a:off x="0" y="0"/>
          <a:ext cx="0" cy="0"/>
          <a:chOff x="0" y="0"/>
          <a:chExt cx="0" cy="0"/>
        </a:xfrm>
      </p:grpSpPr>
      <p:sp>
        <p:nvSpPr>
          <p:cNvPr id="438" name="Google Shape;438;p3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1" name="Google Shape;441;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2" name="Google Shape;442;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3" name="Google Shape;443;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44" name="Google Shape;444;p38"/>
          <p:cNvGrpSpPr/>
          <p:nvPr/>
        </p:nvGrpSpPr>
        <p:grpSpPr>
          <a:xfrm>
            <a:off x="457200" y="1237825"/>
            <a:ext cx="776900" cy="486300"/>
            <a:chOff x="457200" y="1466425"/>
            <a:chExt cx="776900" cy="486300"/>
          </a:xfrm>
        </p:grpSpPr>
        <p:sp>
          <p:nvSpPr>
            <p:cNvPr id="445" name="Google Shape;445;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46" name="Google Shape;446;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3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3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38"/>
          <p:cNvGrpSpPr/>
          <p:nvPr/>
        </p:nvGrpSpPr>
        <p:grpSpPr>
          <a:xfrm>
            <a:off x="457200" y="1828900"/>
            <a:ext cx="776900" cy="486300"/>
            <a:chOff x="457200" y="1466425"/>
            <a:chExt cx="776900" cy="486300"/>
          </a:xfrm>
        </p:grpSpPr>
        <p:sp>
          <p:nvSpPr>
            <p:cNvPr id="450" name="Google Shape;450;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51" name="Google Shape;451;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3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8"/>
          <p:cNvGrpSpPr/>
          <p:nvPr/>
        </p:nvGrpSpPr>
        <p:grpSpPr>
          <a:xfrm>
            <a:off x="457200" y="2419975"/>
            <a:ext cx="776900" cy="486300"/>
            <a:chOff x="457200" y="1466425"/>
            <a:chExt cx="776900" cy="486300"/>
          </a:xfrm>
        </p:grpSpPr>
        <p:sp>
          <p:nvSpPr>
            <p:cNvPr id="454" name="Google Shape;454;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55" name="Google Shape;455;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38"/>
          <p:cNvGrpSpPr/>
          <p:nvPr/>
        </p:nvGrpSpPr>
        <p:grpSpPr>
          <a:xfrm>
            <a:off x="457200" y="3011050"/>
            <a:ext cx="776900" cy="486300"/>
            <a:chOff x="457200" y="1466425"/>
            <a:chExt cx="776900" cy="486300"/>
          </a:xfrm>
        </p:grpSpPr>
        <p:sp>
          <p:nvSpPr>
            <p:cNvPr id="458" name="Google Shape;458;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59" name="Google Shape;459;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3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38"/>
          <p:cNvGrpSpPr/>
          <p:nvPr/>
        </p:nvGrpSpPr>
        <p:grpSpPr>
          <a:xfrm>
            <a:off x="457200" y="3602137"/>
            <a:ext cx="776900" cy="486300"/>
            <a:chOff x="457200" y="1466425"/>
            <a:chExt cx="776900" cy="486300"/>
          </a:xfrm>
        </p:grpSpPr>
        <p:sp>
          <p:nvSpPr>
            <p:cNvPr id="462" name="Google Shape;462;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63" name="Google Shape;463;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8"/>
          <p:cNvGrpSpPr/>
          <p:nvPr/>
        </p:nvGrpSpPr>
        <p:grpSpPr>
          <a:xfrm>
            <a:off x="457200" y="4193262"/>
            <a:ext cx="776900" cy="486300"/>
            <a:chOff x="457200" y="1466425"/>
            <a:chExt cx="776900" cy="486300"/>
          </a:xfrm>
        </p:grpSpPr>
        <p:sp>
          <p:nvSpPr>
            <p:cNvPr id="466" name="Google Shape;466;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67" name="Google Shape;467;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3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3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3" name="Google Shape;473;p3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74" name="Shape 474"/>
        <p:cNvGrpSpPr/>
        <p:nvPr/>
      </p:nvGrpSpPr>
      <p:grpSpPr>
        <a:xfrm>
          <a:off x="0" y="0"/>
          <a:ext cx="0" cy="0"/>
          <a:chOff x="0" y="0"/>
          <a:chExt cx="0" cy="0"/>
        </a:xfrm>
      </p:grpSpPr>
      <p:sp>
        <p:nvSpPr>
          <p:cNvPr id="475" name="Google Shape;475;p3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8" name="Google Shape;478;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9" name="Google Shape;479;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0" name="Google Shape;480;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81" name="Google Shape;481;p39"/>
          <p:cNvGrpSpPr/>
          <p:nvPr/>
        </p:nvGrpSpPr>
        <p:grpSpPr>
          <a:xfrm>
            <a:off x="457222" y="1149803"/>
            <a:ext cx="713194" cy="446423"/>
            <a:chOff x="457200" y="1466425"/>
            <a:chExt cx="776900" cy="486300"/>
          </a:xfrm>
        </p:grpSpPr>
        <p:sp>
          <p:nvSpPr>
            <p:cNvPr id="482" name="Google Shape;48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83" name="Google Shape;48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9"/>
          <p:cNvGrpSpPr/>
          <p:nvPr/>
        </p:nvGrpSpPr>
        <p:grpSpPr>
          <a:xfrm>
            <a:off x="457222" y="1672428"/>
            <a:ext cx="713194" cy="446423"/>
            <a:chOff x="457200" y="1466425"/>
            <a:chExt cx="776900" cy="486300"/>
          </a:xfrm>
        </p:grpSpPr>
        <p:sp>
          <p:nvSpPr>
            <p:cNvPr id="487" name="Google Shape;487;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88" name="Google Shape;488;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9"/>
          <p:cNvGrpSpPr/>
          <p:nvPr/>
        </p:nvGrpSpPr>
        <p:grpSpPr>
          <a:xfrm>
            <a:off x="457197" y="2195578"/>
            <a:ext cx="713194" cy="446423"/>
            <a:chOff x="457200" y="1466425"/>
            <a:chExt cx="776900" cy="486300"/>
          </a:xfrm>
        </p:grpSpPr>
        <p:sp>
          <p:nvSpPr>
            <p:cNvPr id="492" name="Google Shape;49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93" name="Google Shape;49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9"/>
          <p:cNvGrpSpPr/>
          <p:nvPr/>
        </p:nvGrpSpPr>
        <p:grpSpPr>
          <a:xfrm>
            <a:off x="457197" y="2718203"/>
            <a:ext cx="713194" cy="446423"/>
            <a:chOff x="457200" y="1466425"/>
            <a:chExt cx="776900" cy="486300"/>
          </a:xfrm>
        </p:grpSpPr>
        <p:sp>
          <p:nvSpPr>
            <p:cNvPr id="497" name="Google Shape;497;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98" name="Google Shape;498;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39"/>
          <p:cNvGrpSpPr/>
          <p:nvPr/>
        </p:nvGrpSpPr>
        <p:grpSpPr>
          <a:xfrm>
            <a:off x="457222" y="3240828"/>
            <a:ext cx="713194" cy="446423"/>
            <a:chOff x="457200" y="1466425"/>
            <a:chExt cx="776900" cy="486300"/>
          </a:xfrm>
        </p:grpSpPr>
        <p:sp>
          <p:nvSpPr>
            <p:cNvPr id="502" name="Google Shape;50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503" name="Google Shape;50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39"/>
          <p:cNvGrpSpPr/>
          <p:nvPr/>
        </p:nvGrpSpPr>
        <p:grpSpPr>
          <a:xfrm>
            <a:off x="457222" y="3763453"/>
            <a:ext cx="713194" cy="446423"/>
            <a:chOff x="457200" y="1466425"/>
            <a:chExt cx="776900" cy="486300"/>
          </a:xfrm>
        </p:grpSpPr>
        <p:sp>
          <p:nvSpPr>
            <p:cNvPr id="507" name="Google Shape;507;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508" name="Google Shape;508;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3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3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222" y="4311603"/>
            <a:ext cx="713194" cy="446423"/>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3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16" name="Shape 516"/>
        <p:cNvGrpSpPr/>
        <p:nvPr/>
      </p:nvGrpSpPr>
      <p:grpSpPr>
        <a:xfrm>
          <a:off x="0" y="0"/>
          <a:ext cx="0" cy="0"/>
          <a:chOff x="0" y="0"/>
          <a:chExt cx="0" cy="0"/>
        </a:xfrm>
      </p:grpSpPr>
      <p:sp>
        <p:nvSpPr>
          <p:cNvPr id="517" name="Google Shape;517;p40"/>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40"/>
          <p:cNvGrpSpPr/>
          <p:nvPr/>
        </p:nvGrpSpPr>
        <p:grpSpPr>
          <a:xfrm>
            <a:off x="457209" y="1149761"/>
            <a:ext cx="619500" cy="387776"/>
            <a:chOff x="457200" y="1466425"/>
            <a:chExt cx="776900" cy="486300"/>
          </a:xfrm>
        </p:grpSpPr>
        <p:sp>
          <p:nvSpPr>
            <p:cNvPr id="519" name="Google Shape;51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20" name="Google Shape;52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1" name="Google Shape;521;p40"/>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40"/>
          <p:cNvGrpSpPr/>
          <p:nvPr/>
        </p:nvGrpSpPr>
        <p:grpSpPr>
          <a:xfrm>
            <a:off x="457209" y="1603738"/>
            <a:ext cx="619500" cy="387776"/>
            <a:chOff x="457200" y="1466425"/>
            <a:chExt cx="776900" cy="486300"/>
          </a:xfrm>
        </p:grpSpPr>
        <p:sp>
          <p:nvSpPr>
            <p:cNvPr id="523" name="Google Shape;523;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24" name="Google Shape;524;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5" name="Google Shape;525;p40"/>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40"/>
          <p:cNvGrpSpPr/>
          <p:nvPr/>
        </p:nvGrpSpPr>
        <p:grpSpPr>
          <a:xfrm>
            <a:off x="457187" y="2058172"/>
            <a:ext cx="619500" cy="387776"/>
            <a:chOff x="457200" y="1466425"/>
            <a:chExt cx="776900" cy="486300"/>
          </a:xfrm>
        </p:grpSpPr>
        <p:sp>
          <p:nvSpPr>
            <p:cNvPr id="527" name="Google Shape;52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28" name="Google Shape;52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9" name="Google Shape;529;p40"/>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40"/>
          <p:cNvGrpSpPr/>
          <p:nvPr/>
        </p:nvGrpSpPr>
        <p:grpSpPr>
          <a:xfrm>
            <a:off x="457187" y="2512150"/>
            <a:ext cx="619500" cy="387776"/>
            <a:chOff x="457200" y="1466425"/>
            <a:chExt cx="776900" cy="486300"/>
          </a:xfrm>
        </p:grpSpPr>
        <p:sp>
          <p:nvSpPr>
            <p:cNvPr id="531" name="Google Shape;53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32" name="Google Shape;53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3" name="Google Shape;533;p40"/>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40"/>
          <p:cNvGrpSpPr/>
          <p:nvPr/>
        </p:nvGrpSpPr>
        <p:grpSpPr>
          <a:xfrm>
            <a:off x="457209" y="2966128"/>
            <a:ext cx="619500" cy="387776"/>
            <a:chOff x="457200" y="1466425"/>
            <a:chExt cx="776900" cy="486300"/>
          </a:xfrm>
        </p:grpSpPr>
        <p:sp>
          <p:nvSpPr>
            <p:cNvPr id="535" name="Google Shape;535;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36" name="Google Shape;536;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7" name="Google Shape;537;p40"/>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40"/>
          <p:cNvGrpSpPr/>
          <p:nvPr/>
        </p:nvGrpSpPr>
        <p:grpSpPr>
          <a:xfrm>
            <a:off x="457209" y="3420106"/>
            <a:ext cx="619500" cy="387776"/>
            <a:chOff x="457200" y="1466425"/>
            <a:chExt cx="776900" cy="486300"/>
          </a:xfrm>
        </p:grpSpPr>
        <p:sp>
          <p:nvSpPr>
            <p:cNvPr id="539" name="Google Shape;539;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40" name="Google Shape;540;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41" name="Google Shape;541;p40"/>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40"/>
          <p:cNvGrpSpPr/>
          <p:nvPr/>
        </p:nvGrpSpPr>
        <p:grpSpPr>
          <a:xfrm>
            <a:off x="457209" y="3896256"/>
            <a:ext cx="619500" cy="387776"/>
            <a:chOff x="457200" y="1466425"/>
            <a:chExt cx="776900" cy="486300"/>
          </a:xfrm>
        </p:grpSpPr>
        <p:sp>
          <p:nvSpPr>
            <p:cNvPr id="543" name="Google Shape;543;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44" name="Google Shape;544;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45" name="Google Shape;545;p40"/>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0"/>
          <p:cNvGrpSpPr/>
          <p:nvPr/>
        </p:nvGrpSpPr>
        <p:grpSpPr>
          <a:xfrm>
            <a:off x="457209" y="4382688"/>
            <a:ext cx="619500" cy="387776"/>
            <a:chOff x="457200" y="1466425"/>
            <a:chExt cx="776900" cy="486300"/>
          </a:xfrm>
        </p:grpSpPr>
        <p:sp>
          <p:nvSpPr>
            <p:cNvPr id="547" name="Google Shape;54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48" name="Google Shape;54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55" name="Google Shape;555;p40"/>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56" name="Google Shape;556;p40"/>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57" name="Google Shape;557;p40"/>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58" name="Google Shape;558;p40"/>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59" name="Google Shape;559;p40"/>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60" name="Google Shape;560;p40"/>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61" name="Google Shape;561;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2" name="Google Shape;562;p40"/>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63" name="Shape 563"/>
        <p:cNvGrpSpPr/>
        <p:nvPr/>
      </p:nvGrpSpPr>
      <p:grpSpPr>
        <a:xfrm>
          <a:off x="0" y="0"/>
          <a:ext cx="0" cy="0"/>
          <a:chOff x="0" y="0"/>
          <a:chExt cx="0" cy="0"/>
        </a:xfrm>
      </p:grpSpPr>
      <p:sp>
        <p:nvSpPr>
          <p:cNvPr id="564" name="Google Shape;564;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8" name="Google Shape;56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71" name="Google Shape;571;p41"/>
          <p:cNvGrpSpPr/>
          <p:nvPr/>
        </p:nvGrpSpPr>
        <p:grpSpPr>
          <a:xfrm>
            <a:off x="457181" y="1345103"/>
            <a:ext cx="533372" cy="533480"/>
            <a:chOff x="457200" y="1378813"/>
            <a:chExt cx="695400" cy="695450"/>
          </a:xfrm>
        </p:grpSpPr>
        <p:sp>
          <p:nvSpPr>
            <p:cNvPr id="572" name="Google Shape;572;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73" name="Google Shape;573;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41"/>
          <p:cNvGrpSpPr/>
          <p:nvPr/>
        </p:nvGrpSpPr>
        <p:grpSpPr>
          <a:xfrm>
            <a:off x="3228956" y="1345103"/>
            <a:ext cx="533372" cy="533480"/>
            <a:chOff x="457200" y="1378813"/>
            <a:chExt cx="695400" cy="695450"/>
          </a:xfrm>
        </p:grpSpPr>
        <p:sp>
          <p:nvSpPr>
            <p:cNvPr id="575" name="Google Shape;575;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76" name="Google Shape;576;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77" name="Google Shape;577;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79" name="Google Shape;579;p41"/>
          <p:cNvGrpSpPr/>
          <p:nvPr/>
        </p:nvGrpSpPr>
        <p:grpSpPr>
          <a:xfrm>
            <a:off x="6134081" y="1345853"/>
            <a:ext cx="533372" cy="533480"/>
            <a:chOff x="457200" y="1378813"/>
            <a:chExt cx="695400" cy="695450"/>
          </a:xfrm>
        </p:grpSpPr>
        <p:sp>
          <p:nvSpPr>
            <p:cNvPr id="580" name="Google Shape;580;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81" name="Google Shape;581;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2" name="Google Shape;582;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4" name="Google Shape;584;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85" name="Shape 585"/>
        <p:cNvGrpSpPr/>
        <p:nvPr/>
      </p:nvGrpSpPr>
      <p:grpSpPr>
        <a:xfrm>
          <a:off x="0" y="0"/>
          <a:ext cx="0" cy="0"/>
          <a:chOff x="0" y="0"/>
          <a:chExt cx="0" cy="0"/>
        </a:xfrm>
      </p:grpSpPr>
      <p:sp>
        <p:nvSpPr>
          <p:cNvPr id="586" name="Google Shape;58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8" name="Google Shape;58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0" name="Google Shape;59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1" name="Google Shape;591;p4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3" name="Google Shape;593;p4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94" name="Google Shape;594;p4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7" name="Google Shape;597;p4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98" name="Google Shape;598;p4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99" name="Google Shape;599;p42"/>
          <p:cNvGrpSpPr/>
          <p:nvPr/>
        </p:nvGrpSpPr>
        <p:grpSpPr>
          <a:xfrm>
            <a:off x="6134054" y="1345850"/>
            <a:ext cx="2298699" cy="533482"/>
            <a:chOff x="457164" y="1378809"/>
            <a:chExt cx="2997000" cy="695454"/>
          </a:xfrm>
        </p:grpSpPr>
        <p:sp>
          <p:nvSpPr>
            <p:cNvPr id="600" name="Google Shape;600;p4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02" name="Google Shape;602;p4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04" name="Google Shape;604;p4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05" name="Google Shape;605;p4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606" name="Google Shape;606;p4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607" name="Google Shape;607;p4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608" name="Shape 608"/>
        <p:cNvGrpSpPr/>
        <p:nvPr/>
      </p:nvGrpSpPr>
      <p:grpSpPr>
        <a:xfrm>
          <a:off x="0" y="0"/>
          <a:ext cx="0" cy="0"/>
          <a:chOff x="0" y="0"/>
          <a:chExt cx="0" cy="0"/>
        </a:xfrm>
      </p:grpSpPr>
      <p:pic>
        <p:nvPicPr>
          <p:cNvPr id="609" name="Google Shape;609;p4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610" name="Google Shape;610;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16" name="Google Shape;616;p4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7" name="Google Shape;617;p4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20" name="Google Shape;620;p4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21" name="Google Shape;621;p4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23" name="Google Shape;623;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24" name="Shape 624"/>
        <p:cNvGrpSpPr/>
        <p:nvPr/>
      </p:nvGrpSpPr>
      <p:grpSpPr>
        <a:xfrm>
          <a:off x="0" y="0"/>
          <a:ext cx="0" cy="0"/>
          <a:chOff x="0" y="0"/>
          <a:chExt cx="0" cy="0"/>
        </a:xfrm>
      </p:grpSpPr>
      <p:grpSp>
        <p:nvGrpSpPr>
          <p:cNvPr id="625" name="Google Shape;625;p44"/>
          <p:cNvGrpSpPr/>
          <p:nvPr/>
        </p:nvGrpSpPr>
        <p:grpSpPr>
          <a:xfrm>
            <a:off x="453220" y="1424000"/>
            <a:ext cx="743726" cy="530949"/>
            <a:chOff x="453220" y="1424000"/>
            <a:chExt cx="743726" cy="530949"/>
          </a:xfrm>
        </p:grpSpPr>
        <p:sp>
          <p:nvSpPr>
            <p:cNvPr id="626" name="Google Shape;626;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7" name="Google Shape;627;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8" name="Google Shape;628;p44"/>
          <p:cNvGrpSpPr/>
          <p:nvPr/>
        </p:nvGrpSpPr>
        <p:grpSpPr>
          <a:xfrm>
            <a:off x="453233" y="2276300"/>
            <a:ext cx="743726" cy="530949"/>
            <a:chOff x="453233" y="2276300"/>
            <a:chExt cx="743726" cy="530949"/>
          </a:xfrm>
        </p:grpSpPr>
        <p:sp>
          <p:nvSpPr>
            <p:cNvPr id="629" name="Google Shape;62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0" name="Google Shape;63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1" name="Google Shape;631;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44"/>
          <p:cNvGrpSpPr/>
          <p:nvPr/>
        </p:nvGrpSpPr>
        <p:grpSpPr>
          <a:xfrm>
            <a:off x="453233" y="3128588"/>
            <a:ext cx="743726" cy="530949"/>
            <a:chOff x="453233" y="3128588"/>
            <a:chExt cx="743726" cy="530949"/>
          </a:xfrm>
        </p:grpSpPr>
        <p:sp>
          <p:nvSpPr>
            <p:cNvPr id="642" name="Google Shape;642;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3" name="Google Shape;643;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44" name="Google Shape;644;p44"/>
          <p:cNvGrpSpPr/>
          <p:nvPr/>
        </p:nvGrpSpPr>
        <p:grpSpPr>
          <a:xfrm>
            <a:off x="453233" y="3952200"/>
            <a:ext cx="743726" cy="530949"/>
            <a:chOff x="453233" y="3952200"/>
            <a:chExt cx="743726" cy="530949"/>
          </a:xfrm>
        </p:grpSpPr>
        <p:sp>
          <p:nvSpPr>
            <p:cNvPr id="645" name="Google Shape;645;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6" name="Google Shape;646;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7" name="Google Shape;647;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51" name="Shape 651"/>
        <p:cNvGrpSpPr/>
        <p:nvPr/>
      </p:nvGrpSpPr>
      <p:grpSpPr>
        <a:xfrm>
          <a:off x="0" y="0"/>
          <a:ext cx="0" cy="0"/>
          <a:chOff x="0" y="0"/>
          <a:chExt cx="0" cy="0"/>
        </a:xfrm>
      </p:grpSpPr>
      <p:sp>
        <p:nvSpPr>
          <p:cNvPr id="652" name="Google Shape;652;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3" name="Google Shape;653;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4" name="Google Shape;654;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5" name="Google Shape;655;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6" name="Google Shape;656;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6" name="Google Shape;666;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67" name="Google Shape;667;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70" name="Shape 670"/>
        <p:cNvGrpSpPr/>
        <p:nvPr/>
      </p:nvGrpSpPr>
      <p:grpSpPr>
        <a:xfrm>
          <a:off x="0" y="0"/>
          <a:ext cx="0" cy="0"/>
          <a:chOff x="0" y="0"/>
          <a:chExt cx="0" cy="0"/>
        </a:xfrm>
      </p:grpSpPr>
      <p:sp>
        <p:nvSpPr>
          <p:cNvPr id="671" name="Google Shape;671;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4" name="Google Shape;674;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5" name="Google Shape;675;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5" name="Google Shape;685;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6" name="Google Shape;686;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7" name="Google Shape;687;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8" name="Google Shape;688;p4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4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93" name="Shape 693"/>
        <p:cNvGrpSpPr/>
        <p:nvPr/>
      </p:nvGrpSpPr>
      <p:grpSpPr>
        <a:xfrm>
          <a:off x="0" y="0"/>
          <a:ext cx="0" cy="0"/>
          <a:chOff x="0" y="0"/>
          <a:chExt cx="0" cy="0"/>
        </a:xfrm>
      </p:grpSpPr>
      <p:grpSp>
        <p:nvGrpSpPr>
          <p:cNvPr id="694" name="Google Shape;694;p47"/>
          <p:cNvGrpSpPr/>
          <p:nvPr/>
        </p:nvGrpSpPr>
        <p:grpSpPr>
          <a:xfrm>
            <a:off x="453220" y="1424000"/>
            <a:ext cx="743726" cy="530949"/>
            <a:chOff x="453220" y="1424000"/>
            <a:chExt cx="743726" cy="530949"/>
          </a:xfrm>
        </p:grpSpPr>
        <p:sp>
          <p:nvSpPr>
            <p:cNvPr id="695" name="Google Shape;695;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6" name="Google Shape;696;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97" name="Google Shape;697;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8" name="Google Shape;698;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9" name="Google Shape;699;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08" name="Google Shape;708;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709" name="Google Shape;709;p4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713" name="Shape 713"/>
        <p:cNvGrpSpPr/>
        <p:nvPr/>
      </p:nvGrpSpPr>
      <p:grpSpPr>
        <a:xfrm>
          <a:off x="0" y="0"/>
          <a:ext cx="0" cy="0"/>
          <a:chOff x="0" y="0"/>
          <a:chExt cx="0" cy="0"/>
        </a:xfrm>
      </p:grpSpPr>
      <p:sp>
        <p:nvSpPr>
          <p:cNvPr id="714" name="Google Shape;714;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7" name="Google Shape;717;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8" name="Google Shape;718;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1" name="Google Shape;72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2" name="Google Shape;72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3" name="Google Shape;72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4" name="Google Shape;724;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8" name="Google Shape;728;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29" name="Google Shape;729;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0" name="Google Shape;730;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31" name="Google Shape;731;p4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4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36" name="Shape 736"/>
        <p:cNvGrpSpPr/>
        <p:nvPr/>
      </p:nvGrpSpPr>
      <p:grpSpPr>
        <a:xfrm>
          <a:off x="0" y="0"/>
          <a:ext cx="0" cy="0"/>
          <a:chOff x="0" y="0"/>
          <a:chExt cx="0" cy="0"/>
        </a:xfrm>
      </p:grpSpPr>
      <p:grpSp>
        <p:nvGrpSpPr>
          <p:cNvPr id="737" name="Google Shape;737;p49"/>
          <p:cNvGrpSpPr/>
          <p:nvPr/>
        </p:nvGrpSpPr>
        <p:grpSpPr>
          <a:xfrm>
            <a:off x="453220" y="1424000"/>
            <a:ext cx="743726" cy="530949"/>
            <a:chOff x="453220" y="1424000"/>
            <a:chExt cx="743726" cy="530949"/>
          </a:xfrm>
        </p:grpSpPr>
        <p:sp>
          <p:nvSpPr>
            <p:cNvPr id="738" name="Google Shape;738;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9" name="Google Shape;739;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740" name="Google Shape;740;p49"/>
          <p:cNvGrpSpPr/>
          <p:nvPr/>
        </p:nvGrpSpPr>
        <p:grpSpPr>
          <a:xfrm>
            <a:off x="453233" y="2276300"/>
            <a:ext cx="743726" cy="530949"/>
            <a:chOff x="453233" y="2276300"/>
            <a:chExt cx="743726" cy="530949"/>
          </a:xfrm>
        </p:grpSpPr>
        <p:sp>
          <p:nvSpPr>
            <p:cNvPr id="741" name="Google Shape;741;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42" name="Google Shape;742;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43" name="Google Shape;743;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6" name="Google Shape;746;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7" name="Google Shape;747;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8" name="Google Shape;748;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9" name="Google Shape;749;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49"/>
          <p:cNvGrpSpPr/>
          <p:nvPr/>
        </p:nvGrpSpPr>
        <p:grpSpPr>
          <a:xfrm>
            <a:off x="453233" y="3128588"/>
            <a:ext cx="743726" cy="530949"/>
            <a:chOff x="453233" y="3128588"/>
            <a:chExt cx="743726" cy="530949"/>
          </a:xfrm>
        </p:grpSpPr>
        <p:sp>
          <p:nvSpPr>
            <p:cNvPr id="752" name="Google Shape;752;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53" name="Google Shape;753;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54" name="Google Shape;754;p4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758" name="Shape 758"/>
        <p:cNvGrpSpPr/>
        <p:nvPr/>
      </p:nvGrpSpPr>
      <p:grpSpPr>
        <a:xfrm>
          <a:off x="0" y="0"/>
          <a:ext cx="0" cy="0"/>
          <a:chOff x="0" y="0"/>
          <a:chExt cx="0" cy="0"/>
        </a:xfrm>
      </p:grpSpPr>
      <p:sp>
        <p:nvSpPr>
          <p:cNvPr id="759" name="Google Shape;759;p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61" name="Google Shape;761;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2" name="Google Shape;762;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3" name="Google Shape;76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4" name="Google Shape;764;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5" name="Google Shape;765;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4" name="Google Shape;774;p50"/>
          <p:cNvGrpSpPr/>
          <p:nvPr/>
        </p:nvGrpSpPr>
        <p:grpSpPr>
          <a:xfrm>
            <a:off x="450683" y="1358000"/>
            <a:ext cx="743726" cy="530949"/>
            <a:chOff x="450683" y="1358000"/>
            <a:chExt cx="743726" cy="530949"/>
          </a:xfrm>
        </p:grpSpPr>
        <p:sp>
          <p:nvSpPr>
            <p:cNvPr id="775" name="Google Shape;775;p5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76" name="Google Shape;776;p5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77" name="Google Shape;777;p5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78" name="Google Shape;778;p5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79" name="Google Shape;779;p5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0" name="Google Shape;780;p5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81" name="Google Shape;781;p5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2" name="Google Shape;782;p5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83" name="Google Shape;783;p5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84" name="Google Shape;784;p5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85" name="Google Shape;785;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86" name="Shape 786"/>
        <p:cNvGrpSpPr/>
        <p:nvPr/>
      </p:nvGrpSpPr>
      <p:grpSpPr>
        <a:xfrm>
          <a:off x="0" y="0"/>
          <a:ext cx="0" cy="0"/>
          <a:chOff x="0" y="0"/>
          <a:chExt cx="0" cy="0"/>
        </a:xfrm>
      </p:grpSpPr>
      <p:sp>
        <p:nvSpPr>
          <p:cNvPr id="787" name="Google Shape;787;p5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89" name="Google Shape;789;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0" name="Google Shape;790;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2" name="Google Shape;792;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51"/>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51"/>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51"/>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51"/>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803" name="Google Shape;803;p51"/>
          <p:cNvGrpSpPr/>
          <p:nvPr/>
        </p:nvGrpSpPr>
        <p:grpSpPr>
          <a:xfrm>
            <a:off x="453220" y="1347800"/>
            <a:ext cx="743726" cy="530949"/>
            <a:chOff x="453220" y="1347800"/>
            <a:chExt cx="743726" cy="530949"/>
          </a:xfrm>
        </p:grpSpPr>
        <p:sp>
          <p:nvSpPr>
            <p:cNvPr id="804" name="Google Shape;804;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05" name="Google Shape;805;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06" name="Google Shape;806;p51"/>
          <p:cNvGrpSpPr/>
          <p:nvPr/>
        </p:nvGrpSpPr>
        <p:grpSpPr>
          <a:xfrm>
            <a:off x="453233" y="2758813"/>
            <a:ext cx="743726" cy="530949"/>
            <a:chOff x="453233" y="2200100"/>
            <a:chExt cx="743726" cy="530949"/>
          </a:xfrm>
        </p:grpSpPr>
        <p:sp>
          <p:nvSpPr>
            <p:cNvPr id="807" name="Google Shape;807;p51"/>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08" name="Google Shape;808;p51"/>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09" name="Google Shape;809;p51"/>
          <p:cNvGrpSpPr/>
          <p:nvPr/>
        </p:nvGrpSpPr>
        <p:grpSpPr>
          <a:xfrm>
            <a:off x="453233" y="3442525"/>
            <a:ext cx="743726" cy="530949"/>
            <a:chOff x="453233" y="3052388"/>
            <a:chExt cx="743726" cy="530949"/>
          </a:xfrm>
        </p:grpSpPr>
        <p:sp>
          <p:nvSpPr>
            <p:cNvPr id="810" name="Google Shape;810;p51"/>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1" name="Google Shape;811;p51"/>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12" name="Google Shape;812;p51"/>
          <p:cNvGrpSpPr/>
          <p:nvPr/>
        </p:nvGrpSpPr>
        <p:grpSpPr>
          <a:xfrm>
            <a:off x="453233" y="4126238"/>
            <a:ext cx="743726" cy="530949"/>
            <a:chOff x="453233" y="3876000"/>
            <a:chExt cx="743726" cy="530949"/>
          </a:xfrm>
        </p:grpSpPr>
        <p:sp>
          <p:nvSpPr>
            <p:cNvPr id="813" name="Google Shape;813;p51"/>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4" name="Google Shape;814;p51"/>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15" name="Google Shape;815;p51"/>
          <p:cNvGrpSpPr/>
          <p:nvPr/>
        </p:nvGrpSpPr>
        <p:grpSpPr>
          <a:xfrm>
            <a:off x="453220" y="2042925"/>
            <a:ext cx="743726" cy="530949"/>
            <a:chOff x="453220" y="1347800"/>
            <a:chExt cx="743726" cy="530949"/>
          </a:xfrm>
        </p:grpSpPr>
        <p:sp>
          <p:nvSpPr>
            <p:cNvPr id="816" name="Google Shape;816;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7" name="Google Shape;817;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18" name="Shape 818"/>
        <p:cNvGrpSpPr/>
        <p:nvPr/>
      </p:nvGrpSpPr>
      <p:grpSpPr>
        <a:xfrm>
          <a:off x="0" y="0"/>
          <a:ext cx="0" cy="0"/>
          <a:chOff x="0" y="0"/>
          <a:chExt cx="0" cy="0"/>
        </a:xfrm>
      </p:grpSpPr>
      <p:sp>
        <p:nvSpPr>
          <p:cNvPr id="819" name="Google Shape;819;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21" name="Google Shape;821;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2" name="Google Shape;822;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23" name="Google Shape;823;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4" name="Google Shape;824;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5" name="Google Shape;825;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31" name="Google Shape;831;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2" name="Google Shape;832;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33" name="Google Shape;833;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4" name="Google Shape;834;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35" name="Google Shape;835;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6" name="Google Shape;836;p5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37" name="Shape 837"/>
        <p:cNvGrpSpPr/>
        <p:nvPr/>
      </p:nvGrpSpPr>
      <p:grpSpPr>
        <a:xfrm>
          <a:off x="0" y="0"/>
          <a:ext cx="0" cy="0"/>
          <a:chOff x="0" y="0"/>
          <a:chExt cx="0" cy="0"/>
        </a:xfrm>
      </p:grpSpPr>
      <p:sp>
        <p:nvSpPr>
          <p:cNvPr id="838" name="Google Shape;838;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9" name="Google Shape;839;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40" name="Google Shape;840;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41" name="Google Shape;841;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2" name="Google Shape;842;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43" name="Google Shape;843;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49" name="Google Shape;849;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50" name="Google Shape;850;p53"/>
          <p:cNvGrpSpPr/>
          <p:nvPr/>
        </p:nvGrpSpPr>
        <p:grpSpPr>
          <a:xfrm>
            <a:off x="429795" y="1274754"/>
            <a:ext cx="577822" cy="412443"/>
            <a:chOff x="453224" y="1424000"/>
            <a:chExt cx="510985" cy="364800"/>
          </a:xfrm>
        </p:grpSpPr>
        <p:sp>
          <p:nvSpPr>
            <p:cNvPr id="851" name="Google Shape;851;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2" name="Google Shape;852;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3" name="Google Shape;853;p53"/>
          <p:cNvGrpSpPr/>
          <p:nvPr/>
        </p:nvGrpSpPr>
        <p:grpSpPr>
          <a:xfrm>
            <a:off x="429795" y="1865844"/>
            <a:ext cx="577822" cy="412443"/>
            <a:chOff x="453224" y="1424000"/>
            <a:chExt cx="510985" cy="364800"/>
          </a:xfrm>
        </p:grpSpPr>
        <p:sp>
          <p:nvSpPr>
            <p:cNvPr id="854" name="Google Shape;854;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5" name="Google Shape;855;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6" name="Google Shape;856;p53"/>
          <p:cNvGrpSpPr/>
          <p:nvPr/>
        </p:nvGrpSpPr>
        <p:grpSpPr>
          <a:xfrm>
            <a:off x="429795" y="2456934"/>
            <a:ext cx="577822" cy="412443"/>
            <a:chOff x="453224" y="1424000"/>
            <a:chExt cx="510985" cy="364800"/>
          </a:xfrm>
        </p:grpSpPr>
        <p:sp>
          <p:nvSpPr>
            <p:cNvPr id="857" name="Google Shape;857;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8" name="Google Shape;858;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9" name="Google Shape;859;p53"/>
          <p:cNvGrpSpPr/>
          <p:nvPr/>
        </p:nvGrpSpPr>
        <p:grpSpPr>
          <a:xfrm>
            <a:off x="429795" y="3048024"/>
            <a:ext cx="577822" cy="412443"/>
            <a:chOff x="453224" y="1424000"/>
            <a:chExt cx="510985" cy="364800"/>
          </a:xfrm>
        </p:grpSpPr>
        <p:sp>
          <p:nvSpPr>
            <p:cNvPr id="860" name="Google Shape;860;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1" name="Google Shape;861;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2" name="Google Shape;862;p53"/>
          <p:cNvGrpSpPr/>
          <p:nvPr/>
        </p:nvGrpSpPr>
        <p:grpSpPr>
          <a:xfrm>
            <a:off x="429795" y="3639114"/>
            <a:ext cx="577822" cy="412443"/>
            <a:chOff x="453224" y="1424000"/>
            <a:chExt cx="510985" cy="364800"/>
          </a:xfrm>
        </p:grpSpPr>
        <p:sp>
          <p:nvSpPr>
            <p:cNvPr id="863" name="Google Shape;863;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4" name="Google Shape;864;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5" name="Google Shape;865;p53"/>
          <p:cNvGrpSpPr/>
          <p:nvPr/>
        </p:nvGrpSpPr>
        <p:grpSpPr>
          <a:xfrm>
            <a:off x="429795" y="4230204"/>
            <a:ext cx="577822" cy="412443"/>
            <a:chOff x="453224" y="1424000"/>
            <a:chExt cx="510985" cy="364800"/>
          </a:xfrm>
        </p:grpSpPr>
        <p:sp>
          <p:nvSpPr>
            <p:cNvPr id="866" name="Google Shape;866;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7" name="Google Shape;867;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68" name="Google Shape;868;p53"/>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53"/>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3"/>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53"/>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3"/>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53"/>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75" name="Shape 875"/>
        <p:cNvGrpSpPr/>
        <p:nvPr/>
      </p:nvGrpSpPr>
      <p:grpSpPr>
        <a:xfrm>
          <a:off x="0" y="0"/>
          <a:ext cx="0" cy="0"/>
          <a:chOff x="0" y="0"/>
          <a:chExt cx="0" cy="0"/>
        </a:xfrm>
      </p:grpSpPr>
      <p:cxnSp>
        <p:nvCxnSpPr>
          <p:cNvPr id="876" name="Google Shape;876;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77" name="Google Shape;877;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78" name="Google Shape;878;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80" name="Google Shape;880;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81" name="Google Shape;881;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4"/>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54"/>
          <p:cNvGrpSpPr/>
          <p:nvPr/>
        </p:nvGrpSpPr>
        <p:grpSpPr>
          <a:xfrm>
            <a:off x="445468" y="4367943"/>
            <a:ext cx="491946" cy="359019"/>
            <a:chOff x="463425" y="1453125"/>
            <a:chExt cx="735125" cy="513838"/>
          </a:xfrm>
        </p:grpSpPr>
        <p:sp>
          <p:nvSpPr>
            <p:cNvPr id="884" name="Google Shape;884;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5" name="Google Shape;885;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6" name="Google Shape;886;p54"/>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4"/>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54"/>
          <p:cNvGrpSpPr/>
          <p:nvPr/>
        </p:nvGrpSpPr>
        <p:grpSpPr>
          <a:xfrm>
            <a:off x="445468" y="3832229"/>
            <a:ext cx="491946" cy="359019"/>
            <a:chOff x="463425" y="1453125"/>
            <a:chExt cx="735125" cy="513838"/>
          </a:xfrm>
        </p:grpSpPr>
        <p:sp>
          <p:nvSpPr>
            <p:cNvPr id="889" name="Google Shape;889;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0" name="Google Shape;890;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1" name="Google Shape;891;p54"/>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4"/>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54"/>
          <p:cNvGrpSpPr/>
          <p:nvPr/>
        </p:nvGrpSpPr>
        <p:grpSpPr>
          <a:xfrm>
            <a:off x="445468" y="3296514"/>
            <a:ext cx="491946" cy="359019"/>
            <a:chOff x="463425" y="1453125"/>
            <a:chExt cx="735125" cy="513838"/>
          </a:xfrm>
        </p:grpSpPr>
        <p:sp>
          <p:nvSpPr>
            <p:cNvPr id="894" name="Google Shape;894;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5" name="Google Shape;895;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6" name="Google Shape;896;p54"/>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4"/>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54"/>
          <p:cNvGrpSpPr/>
          <p:nvPr/>
        </p:nvGrpSpPr>
        <p:grpSpPr>
          <a:xfrm>
            <a:off x="445468" y="2760799"/>
            <a:ext cx="491946" cy="359019"/>
            <a:chOff x="463425" y="1453125"/>
            <a:chExt cx="735125" cy="513838"/>
          </a:xfrm>
        </p:grpSpPr>
        <p:sp>
          <p:nvSpPr>
            <p:cNvPr id="899" name="Google Shape;899;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0" name="Google Shape;900;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1" name="Google Shape;901;p54"/>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4"/>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 name="Google Shape;903;p54"/>
          <p:cNvGrpSpPr/>
          <p:nvPr/>
        </p:nvGrpSpPr>
        <p:grpSpPr>
          <a:xfrm>
            <a:off x="445468" y="2225085"/>
            <a:ext cx="491946" cy="359019"/>
            <a:chOff x="463425" y="1453125"/>
            <a:chExt cx="735125" cy="513838"/>
          </a:xfrm>
        </p:grpSpPr>
        <p:sp>
          <p:nvSpPr>
            <p:cNvPr id="904" name="Google Shape;904;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5" name="Google Shape;905;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6" name="Google Shape;906;p54"/>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54"/>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 name="Google Shape;908;p54"/>
          <p:cNvGrpSpPr/>
          <p:nvPr/>
        </p:nvGrpSpPr>
        <p:grpSpPr>
          <a:xfrm>
            <a:off x="445468" y="1689370"/>
            <a:ext cx="491946" cy="359019"/>
            <a:chOff x="463425" y="1453125"/>
            <a:chExt cx="735125" cy="513838"/>
          </a:xfrm>
        </p:grpSpPr>
        <p:sp>
          <p:nvSpPr>
            <p:cNvPr id="909" name="Google Shape;909;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0" name="Google Shape;910;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1" name="Google Shape;911;p54"/>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4"/>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54"/>
          <p:cNvGrpSpPr/>
          <p:nvPr/>
        </p:nvGrpSpPr>
        <p:grpSpPr>
          <a:xfrm>
            <a:off x="445468" y="1153656"/>
            <a:ext cx="491946" cy="359019"/>
            <a:chOff x="463425" y="1453125"/>
            <a:chExt cx="735125" cy="513838"/>
          </a:xfrm>
        </p:grpSpPr>
        <p:sp>
          <p:nvSpPr>
            <p:cNvPr id="914" name="Google Shape;914;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5" name="Google Shape;915;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6" name="Google Shape;916;p54"/>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18" name="Shape 918"/>
        <p:cNvGrpSpPr/>
        <p:nvPr/>
      </p:nvGrpSpPr>
      <p:grpSpPr>
        <a:xfrm>
          <a:off x="0" y="0"/>
          <a:ext cx="0" cy="0"/>
          <a:chOff x="0" y="0"/>
          <a:chExt cx="0" cy="0"/>
        </a:xfrm>
      </p:grpSpPr>
      <p:cxnSp>
        <p:nvCxnSpPr>
          <p:cNvPr id="919" name="Google Shape;919;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20" name="Google Shape;920;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21" name="Google Shape;921;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2" name="Google Shape;92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23" name="Google Shape;923;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24" name="Google Shape;924;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55"/>
          <p:cNvSpPr/>
          <p:nvPr/>
        </p:nvSpPr>
        <p:spPr>
          <a:xfrm>
            <a:off x="1044989" y="3937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55"/>
          <p:cNvGrpSpPr/>
          <p:nvPr/>
        </p:nvGrpSpPr>
        <p:grpSpPr>
          <a:xfrm>
            <a:off x="467219" y="3979913"/>
            <a:ext cx="433430" cy="316319"/>
            <a:chOff x="463425" y="1453125"/>
            <a:chExt cx="735125" cy="513838"/>
          </a:xfrm>
        </p:grpSpPr>
        <p:sp>
          <p:nvSpPr>
            <p:cNvPr id="927" name="Google Shape;927;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8" name="Google Shape;928;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9" name="Google Shape;929;p55"/>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5"/>
          <p:cNvSpPr/>
          <p:nvPr/>
        </p:nvSpPr>
        <p:spPr>
          <a:xfrm>
            <a:off x="1044989" y="3465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55"/>
          <p:cNvGrpSpPr/>
          <p:nvPr/>
        </p:nvGrpSpPr>
        <p:grpSpPr>
          <a:xfrm>
            <a:off x="467219" y="3507913"/>
            <a:ext cx="433430" cy="316319"/>
            <a:chOff x="463425" y="1453125"/>
            <a:chExt cx="735125" cy="513838"/>
          </a:xfrm>
        </p:grpSpPr>
        <p:sp>
          <p:nvSpPr>
            <p:cNvPr id="932" name="Google Shape;93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3" name="Google Shape;93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4" name="Google Shape;934;p55"/>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5"/>
          <p:cNvSpPr/>
          <p:nvPr/>
        </p:nvSpPr>
        <p:spPr>
          <a:xfrm>
            <a:off x="1044989" y="2993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55"/>
          <p:cNvGrpSpPr/>
          <p:nvPr/>
        </p:nvGrpSpPr>
        <p:grpSpPr>
          <a:xfrm>
            <a:off x="467219" y="3035913"/>
            <a:ext cx="433430" cy="316319"/>
            <a:chOff x="463425" y="1453125"/>
            <a:chExt cx="735125" cy="513838"/>
          </a:xfrm>
        </p:grpSpPr>
        <p:sp>
          <p:nvSpPr>
            <p:cNvPr id="937" name="Google Shape;937;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8" name="Google Shape;938;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9" name="Google Shape;939;p55"/>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5"/>
          <p:cNvSpPr/>
          <p:nvPr/>
        </p:nvSpPr>
        <p:spPr>
          <a:xfrm>
            <a:off x="1044989" y="2521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55"/>
          <p:cNvGrpSpPr/>
          <p:nvPr/>
        </p:nvGrpSpPr>
        <p:grpSpPr>
          <a:xfrm>
            <a:off x="467219" y="2563912"/>
            <a:ext cx="433430" cy="316319"/>
            <a:chOff x="463425" y="1453125"/>
            <a:chExt cx="735125" cy="513838"/>
          </a:xfrm>
        </p:grpSpPr>
        <p:sp>
          <p:nvSpPr>
            <p:cNvPr id="942" name="Google Shape;94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3" name="Google Shape;94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4" name="Google Shape;944;p55"/>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5"/>
          <p:cNvSpPr/>
          <p:nvPr/>
        </p:nvSpPr>
        <p:spPr>
          <a:xfrm>
            <a:off x="1044989" y="2049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55"/>
          <p:cNvGrpSpPr/>
          <p:nvPr/>
        </p:nvGrpSpPr>
        <p:grpSpPr>
          <a:xfrm>
            <a:off x="467219" y="2091912"/>
            <a:ext cx="433430" cy="316319"/>
            <a:chOff x="463425" y="1453125"/>
            <a:chExt cx="735125" cy="513838"/>
          </a:xfrm>
        </p:grpSpPr>
        <p:sp>
          <p:nvSpPr>
            <p:cNvPr id="947" name="Google Shape;947;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8" name="Google Shape;948;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9" name="Google Shape;949;p55"/>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5"/>
          <p:cNvSpPr/>
          <p:nvPr/>
        </p:nvSpPr>
        <p:spPr>
          <a:xfrm>
            <a:off x="1044989" y="1577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55"/>
          <p:cNvGrpSpPr/>
          <p:nvPr/>
        </p:nvGrpSpPr>
        <p:grpSpPr>
          <a:xfrm>
            <a:off x="467219" y="1619912"/>
            <a:ext cx="433430" cy="316319"/>
            <a:chOff x="463425" y="1453125"/>
            <a:chExt cx="735125" cy="513838"/>
          </a:xfrm>
        </p:grpSpPr>
        <p:sp>
          <p:nvSpPr>
            <p:cNvPr id="952" name="Google Shape;95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3" name="Google Shape;95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4" name="Google Shape;954;p55"/>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55"/>
          <p:cNvSpPr/>
          <p:nvPr/>
        </p:nvSpPr>
        <p:spPr>
          <a:xfrm>
            <a:off x="1044989" y="1105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55"/>
          <p:cNvGrpSpPr/>
          <p:nvPr/>
        </p:nvGrpSpPr>
        <p:grpSpPr>
          <a:xfrm>
            <a:off x="467219" y="1147912"/>
            <a:ext cx="433430" cy="316319"/>
            <a:chOff x="463425" y="1453125"/>
            <a:chExt cx="735125" cy="513838"/>
          </a:xfrm>
        </p:grpSpPr>
        <p:sp>
          <p:nvSpPr>
            <p:cNvPr id="957" name="Google Shape;957;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8" name="Google Shape;958;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9" name="Google Shape;959;p55"/>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55"/>
          <p:cNvSpPr/>
          <p:nvPr/>
        </p:nvSpPr>
        <p:spPr>
          <a:xfrm>
            <a:off x="1044989" y="44172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55"/>
          <p:cNvGrpSpPr/>
          <p:nvPr/>
        </p:nvGrpSpPr>
        <p:grpSpPr>
          <a:xfrm>
            <a:off x="467219" y="4459810"/>
            <a:ext cx="433430" cy="316319"/>
            <a:chOff x="463425" y="1453125"/>
            <a:chExt cx="735125" cy="513838"/>
          </a:xfrm>
        </p:grpSpPr>
        <p:sp>
          <p:nvSpPr>
            <p:cNvPr id="962" name="Google Shape;96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3" name="Google Shape;96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4" name="Google Shape;964;p55"/>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66" name="Shape 966"/>
        <p:cNvGrpSpPr/>
        <p:nvPr/>
      </p:nvGrpSpPr>
      <p:grpSpPr>
        <a:xfrm>
          <a:off x="0" y="0"/>
          <a:ext cx="0" cy="0"/>
          <a:chOff x="0" y="0"/>
          <a:chExt cx="0" cy="0"/>
        </a:xfrm>
      </p:grpSpPr>
      <p:cxnSp>
        <p:nvCxnSpPr>
          <p:cNvPr id="967" name="Google Shape;967;p5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68" name="Google Shape;968;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69" name="Google Shape;969;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0" name="Google Shape;970;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71" name="Google Shape;971;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72" name="Google Shape;972;p56"/>
          <p:cNvGrpSpPr/>
          <p:nvPr/>
        </p:nvGrpSpPr>
        <p:grpSpPr>
          <a:xfrm>
            <a:off x="290151" y="835207"/>
            <a:ext cx="402187" cy="293504"/>
            <a:chOff x="463425" y="1453125"/>
            <a:chExt cx="735125" cy="513838"/>
          </a:xfrm>
        </p:grpSpPr>
        <p:sp>
          <p:nvSpPr>
            <p:cNvPr id="973" name="Google Shape;973;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4" name="Google Shape;974;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75" name="Google Shape;975;p56"/>
          <p:cNvSpPr/>
          <p:nvPr/>
        </p:nvSpPr>
        <p:spPr>
          <a:xfrm>
            <a:off x="780373" y="8004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780373" y="124201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780373" y="168355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780373" y="212508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780373" y="256662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780373" y="300816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780373" y="344970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780373" y="389123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780373" y="43327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 name="Google Shape;984;p56"/>
          <p:cNvGrpSpPr/>
          <p:nvPr/>
        </p:nvGrpSpPr>
        <p:grpSpPr>
          <a:xfrm>
            <a:off x="290151" y="1276878"/>
            <a:ext cx="402187" cy="293504"/>
            <a:chOff x="463425" y="1453125"/>
            <a:chExt cx="735125" cy="513838"/>
          </a:xfrm>
        </p:grpSpPr>
        <p:sp>
          <p:nvSpPr>
            <p:cNvPr id="985" name="Google Shape;985;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6" name="Google Shape;986;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7" name="Google Shape;987;p56"/>
          <p:cNvGrpSpPr/>
          <p:nvPr/>
        </p:nvGrpSpPr>
        <p:grpSpPr>
          <a:xfrm>
            <a:off x="290151" y="1718548"/>
            <a:ext cx="402187" cy="293504"/>
            <a:chOff x="463425" y="1453125"/>
            <a:chExt cx="735125" cy="513838"/>
          </a:xfrm>
        </p:grpSpPr>
        <p:sp>
          <p:nvSpPr>
            <p:cNvPr id="988" name="Google Shape;988;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9" name="Google Shape;989;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0" name="Google Shape;990;p56"/>
          <p:cNvGrpSpPr/>
          <p:nvPr/>
        </p:nvGrpSpPr>
        <p:grpSpPr>
          <a:xfrm>
            <a:off x="290151" y="2160219"/>
            <a:ext cx="402187" cy="293504"/>
            <a:chOff x="463425" y="1453125"/>
            <a:chExt cx="735125" cy="513838"/>
          </a:xfrm>
        </p:grpSpPr>
        <p:sp>
          <p:nvSpPr>
            <p:cNvPr id="991" name="Google Shape;991;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2" name="Google Shape;992;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3" name="Google Shape;993;p56"/>
          <p:cNvGrpSpPr/>
          <p:nvPr/>
        </p:nvGrpSpPr>
        <p:grpSpPr>
          <a:xfrm>
            <a:off x="290151" y="2601890"/>
            <a:ext cx="402187" cy="293504"/>
            <a:chOff x="463425" y="1453125"/>
            <a:chExt cx="735125" cy="513838"/>
          </a:xfrm>
        </p:grpSpPr>
        <p:sp>
          <p:nvSpPr>
            <p:cNvPr id="994" name="Google Shape;994;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5" name="Google Shape;995;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6" name="Google Shape;996;p56"/>
          <p:cNvGrpSpPr/>
          <p:nvPr/>
        </p:nvGrpSpPr>
        <p:grpSpPr>
          <a:xfrm>
            <a:off x="290151" y="3043561"/>
            <a:ext cx="402187" cy="293504"/>
            <a:chOff x="463425" y="1453125"/>
            <a:chExt cx="735125" cy="513838"/>
          </a:xfrm>
        </p:grpSpPr>
        <p:sp>
          <p:nvSpPr>
            <p:cNvPr id="997" name="Google Shape;997;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8" name="Google Shape;998;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9" name="Google Shape;999;p56"/>
          <p:cNvGrpSpPr/>
          <p:nvPr/>
        </p:nvGrpSpPr>
        <p:grpSpPr>
          <a:xfrm>
            <a:off x="290151" y="3485231"/>
            <a:ext cx="402187" cy="293504"/>
            <a:chOff x="463425" y="1453125"/>
            <a:chExt cx="735125" cy="513838"/>
          </a:xfrm>
        </p:grpSpPr>
        <p:sp>
          <p:nvSpPr>
            <p:cNvPr id="1000" name="Google Shape;1000;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1" name="Google Shape;1001;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2" name="Google Shape;1002;p56"/>
          <p:cNvGrpSpPr/>
          <p:nvPr/>
        </p:nvGrpSpPr>
        <p:grpSpPr>
          <a:xfrm>
            <a:off x="290151" y="3926902"/>
            <a:ext cx="402187" cy="293504"/>
            <a:chOff x="463425" y="1453125"/>
            <a:chExt cx="735125" cy="513838"/>
          </a:xfrm>
        </p:grpSpPr>
        <p:sp>
          <p:nvSpPr>
            <p:cNvPr id="1003" name="Google Shape;1003;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4" name="Google Shape;1004;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5" name="Google Shape;1005;p56"/>
          <p:cNvGrpSpPr/>
          <p:nvPr/>
        </p:nvGrpSpPr>
        <p:grpSpPr>
          <a:xfrm>
            <a:off x="290151" y="4368573"/>
            <a:ext cx="402187" cy="293504"/>
            <a:chOff x="463425" y="1453125"/>
            <a:chExt cx="735125" cy="513838"/>
          </a:xfrm>
        </p:grpSpPr>
        <p:sp>
          <p:nvSpPr>
            <p:cNvPr id="1006" name="Google Shape;1006;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7" name="Google Shape;1007;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08" name="Google Shape;1008;p56"/>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9" name="Google Shape;1009;p56"/>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56"/>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1" name="Google Shape;1011;p56"/>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2" name="Google Shape;1012;p56"/>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6"/>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56"/>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56"/>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6" name="Google Shape;1016;p56"/>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18" name="Shape 1018"/>
        <p:cNvGrpSpPr/>
        <p:nvPr/>
      </p:nvGrpSpPr>
      <p:grpSpPr>
        <a:xfrm>
          <a:off x="0" y="0"/>
          <a:ext cx="0" cy="0"/>
          <a:chOff x="0" y="0"/>
          <a:chExt cx="0" cy="0"/>
        </a:xfrm>
      </p:grpSpPr>
      <p:pic>
        <p:nvPicPr>
          <p:cNvPr id="1019" name="Google Shape;1019;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2" name="Google Shape;1022;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23" name="Google Shape;1023;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24" name="Google Shape;1024;p5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25" name="Google Shape;102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26" name="Shape 1026"/>
        <p:cNvGrpSpPr/>
        <p:nvPr/>
      </p:nvGrpSpPr>
      <p:grpSpPr>
        <a:xfrm>
          <a:off x="0" y="0"/>
          <a:ext cx="0" cy="0"/>
          <a:chOff x="0" y="0"/>
          <a:chExt cx="0" cy="0"/>
        </a:xfrm>
      </p:grpSpPr>
      <p:pic>
        <p:nvPicPr>
          <p:cNvPr id="1027" name="Google Shape;1027;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8" name="Google Shape;1028;p5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0" name="Google Shape;1030;p5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31" name="Google Shape;1031;p5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32" name="Google Shape;1032;p5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33" name="Google Shape;1033;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34" name="Shape 1034"/>
        <p:cNvGrpSpPr/>
        <p:nvPr/>
      </p:nvGrpSpPr>
      <p:grpSpPr>
        <a:xfrm>
          <a:off x="0" y="0"/>
          <a:ext cx="0" cy="0"/>
          <a:chOff x="0" y="0"/>
          <a:chExt cx="0" cy="0"/>
        </a:xfrm>
      </p:grpSpPr>
      <p:pic>
        <p:nvPicPr>
          <p:cNvPr id="1035" name="Google Shape;1035;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6" name="Google Shape;1036;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38" name="Google Shape;1038;p5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39" name="Google Shape;1039;p5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0" name="Google Shape;1040;p5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41" name="Shape 1041"/>
        <p:cNvGrpSpPr/>
        <p:nvPr/>
      </p:nvGrpSpPr>
      <p:grpSpPr>
        <a:xfrm>
          <a:off x="0" y="0"/>
          <a:ext cx="0" cy="0"/>
          <a:chOff x="0" y="0"/>
          <a:chExt cx="0" cy="0"/>
        </a:xfrm>
      </p:grpSpPr>
      <p:pic>
        <p:nvPicPr>
          <p:cNvPr id="1042" name="Google Shape;1042;p6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43" name="Google Shape;1043;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44" name="Shape 1044"/>
        <p:cNvGrpSpPr/>
        <p:nvPr/>
      </p:nvGrpSpPr>
      <p:grpSpPr>
        <a:xfrm>
          <a:off x="0" y="0"/>
          <a:ext cx="0" cy="0"/>
          <a:chOff x="0" y="0"/>
          <a:chExt cx="0" cy="0"/>
        </a:xfrm>
      </p:grpSpPr>
      <p:pic>
        <p:nvPicPr>
          <p:cNvPr id="1045" name="Google Shape;1045;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6" name="Google Shape;104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7" name="Google Shape;1047;p6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48" name="Google Shape;1048;p6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49" name="Google Shape;1049;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50" name="Shape 1050"/>
        <p:cNvGrpSpPr/>
        <p:nvPr/>
      </p:nvGrpSpPr>
      <p:grpSpPr>
        <a:xfrm>
          <a:off x="0" y="0"/>
          <a:ext cx="0" cy="0"/>
          <a:chOff x="0" y="0"/>
          <a:chExt cx="0" cy="0"/>
        </a:xfrm>
      </p:grpSpPr>
      <p:pic>
        <p:nvPicPr>
          <p:cNvPr id="1051" name="Google Shape;1051;p6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52" name="Google Shape;1052;p6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2"/>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55" name="Google Shape;1055;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56" name="Shape 1056"/>
        <p:cNvGrpSpPr/>
        <p:nvPr/>
      </p:nvGrpSpPr>
      <p:grpSpPr>
        <a:xfrm>
          <a:off x="0" y="0"/>
          <a:ext cx="0" cy="0"/>
          <a:chOff x="0" y="0"/>
          <a:chExt cx="0" cy="0"/>
        </a:xfrm>
      </p:grpSpPr>
      <p:pic>
        <p:nvPicPr>
          <p:cNvPr id="1057" name="Google Shape;1057;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8" name="Google Shape;1058;p63"/>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59" name="Google Shape;1059;p63"/>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60" name="Google Shape;1060;p63"/>
          <p:cNvGrpSpPr/>
          <p:nvPr/>
        </p:nvGrpSpPr>
        <p:grpSpPr>
          <a:xfrm>
            <a:off x="3972318" y="1347350"/>
            <a:ext cx="1051285" cy="920372"/>
            <a:chOff x="587700" y="-13400"/>
            <a:chExt cx="5735325" cy="5021125"/>
          </a:xfrm>
        </p:grpSpPr>
        <p:sp>
          <p:nvSpPr>
            <p:cNvPr id="1061" name="Google Shape;1061;p63"/>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3"/>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3"/>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3"/>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3"/>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63"/>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67" name="Google Shape;1067;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68" name="Shape 1068"/>
        <p:cNvGrpSpPr/>
        <p:nvPr/>
      </p:nvGrpSpPr>
      <p:grpSpPr>
        <a:xfrm>
          <a:off x="0" y="0"/>
          <a:ext cx="0" cy="0"/>
          <a:chOff x="0" y="0"/>
          <a:chExt cx="0" cy="0"/>
        </a:xfrm>
      </p:grpSpPr>
      <p:pic>
        <p:nvPicPr>
          <p:cNvPr id="1069" name="Google Shape;1069;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0" name="Google Shape;1070;p6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4"/>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3" name="Google Shape;1073;p64"/>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74" name="Google Shape;1074;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75" name="Shape 1075"/>
        <p:cNvGrpSpPr/>
        <p:nvPr/>
      </p:nvGrpSpPr>
      <p:grpSpPr>
        <a:xfrm>
          <a:off x="0" y="0"/>
          <a:ext cx="0" cy="0"/>
          <a:chOff x="0" y="0"/>
          <a:chExt cx="0" cy="0"/>
        </a:xfrm>
      </p:grpSpPr>
      <p:pic>
        <p:nvPicPr>
          <p:cNvPr id="1076" name="Google Shape;1076;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7" name="Google Shape;1077;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8" name="Google Shape;1078;p65"/>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5"/>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81" name="Google Shape;1081;p65"/>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82" name="Google Shape;1082;p65"/>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83" name="Shape 1083"/>
        <p:cNvGrpSpPr/>
        <p:nvPr/>
      </p:nvGrpSpPr>
      <p:grpSpPr>
        <a:xfrm>
          <a:off x="0" y="0"/>
          <a:ext cx="0" cy="0"/>
          <a:chOff x="0" y="0"/>
          <a:chExt cx="0" cy="0"/>
        </a:xfrm>
      </p:grpSpPr>
      <p:pic>
        <p:nvPicPr>
          <p:cNvPr id="1084" name="Google Shape;1084;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85" name="Google Shape;1085;p66"/>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86" name="Google Shape;1086;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87" name="Google Shape;1087;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8" name="Google Shape;1088;p6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089" name="Google Shape;1089;p6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090" name="Google Shape;1090;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091" name="Shape 1091"/>
        <p:cNvGrpSpPr/>
        <p:nvPr/>
      </p:nvGrpSpPr>
      <p:grpSpPr>
        <a:xfrm>
          <a:off x="0" y="0"/>
          <a:ext cx="0" cy="0"/>
          <a:chOff x="0" y="0"/>
          <a:chExt cx="0" cy="0"/>
        </a:xfrm>
      </p:grpSpPr>
      <p:pic>
        <p:nvPicPr>
          <p:cNvPr id="1092" name="Google Shape;1092;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3" name="Google Shape;1093;p67"/>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4" name="Google Shape;1094;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95" name="Google Shape;1095;p67"/>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096" name="Google Shape;1096;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97" name="Google Shape;1097;p67"/>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098" name="Shape 1098"/>
        <p:cNvGrpSpPr/>
        <p:nvPr/>
      </p:nvGrpSpPr>
      <p:grpSpPr>
        <a:xfrm>
          <a:off x="0" y="0"/>
          <a:ext cx="0" cy="0"/>
          <a:chOff x="0" y="0"/>
          <a:chExt cx="0" cy="0"/>
        </a:xfrm>
      </p:grpSpPr>
      <p:pic>
        <p:nvPicPr>
          <p:cNvPr id="1099" name="Google Shape;1099;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00" name="Google Shape;1100;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102" name="Google Shape;1102;p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103" name="Google Shape;1103;p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106" name="Shape 1106"/>
        <p:cNvGrpSpPr/>
        <p:nvPr/>
      </p:nvGrpSpPr>
      <p:grpSpPr>
        <a:xfrm>
          <a:off x="0" y="0"/>
          <a:ext cx="0" cy="0"/>
          <a:chOff x="0" y="0"/>
          <a:chExt cx="0" cy="0"/>
        </a:xfrm>
      </p:grpSpPr>
      <p:pic>
        <p:nvPicPr>
          <p:cNvPr id="1107" name="Google Shape;1107;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8" name="Google Shape;1108;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09" name="Google Shape;1109;p6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110" name="Google Shape;1110;p6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111" name="Google Shape;1111;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12" name="Google Shape;1112;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113" name="Shape 1113"/>
        <p:cNvGrpSpPr/>
        <p:nvPr/>
      </p:nvGrpSpPr>
      <p:grpSpPr>
        <a:xfrm>
          <a:off x="0" y="0"/>
          <a:ext cx="0" cy="0"/>
          <a:chOff x="0" y="0"/>
          <a:chExt cx="0" cy="0"/>
        </a:xfrm>
      </p:grpSpPr>
      <p:pic>
        <p:nvPicPr>
          <p:cNvPr id="1114" name="Google Shape;1114;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5" name="Google Shape;1115;p70"/>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6" name="Google Shape;1116;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17" name="Google Shape;1117;p7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18" name="Google Shape;1118;p7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19" name="Google Shape;1119;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20" name="Shape 1120"/>
        <p:cNvGrpSpPr/>
        <p:nvPr/>
      </p:nvGrpSpPr>
      <p:grpSpPr>
        <a:xfrm>
          <a:off x="0" y="0"/>
          <a:ext cx="0" cy="0"/>
          <a:chOff x="0" y="0"/>
          <a:chExt cx="0" cy="0"/>
        </a:xfrm>
      </p:grpSpPr>
      <p:cxnSp>
        <p:nvCxnSpPr>
          <p:cNvPr id="1121" name="Google Shape;1121;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2" name="Google Shape;1122;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23" name="Google Shape;1123;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24" name="Google Shape;1124;p7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25" name="Google Shape;1125;p7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6" name="Google Shape;1126;p71"/>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27" name="Google Shape;1127;p7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28" name="Google Shape;1128;p7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30" name="Google Shape;1130;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31" name="Shape 1131"/>
        <p:cNvGrpSpPr/>
        <p:nvPr/>
      </p:nvGrpSpPr>
      <p:grpSpPr>
        <a:xfrm>
          <a:off x="0" y="0"/>
          <a:ext cx="0" cy="0"/>
          <a:chOff x="0" y="0"/>
          <a:chExt cx="0" cy="0"/>
        </a:xfrm>
      </p:grpSpPr>
      <p:cxnSp>
        <p:nvCxnSpPr>
          <p:cNvPr id="1132" name="Google Shape;1132;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3" name="Google Shape;1133;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4" name="Google Shape;1134;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5" name="Google Shape;1135;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36" name="Google Shape;1136;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7" name="Google Shape;1137;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38" name="Google Shape;1138;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39" name="Google Shape;1139;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41" name="Google Shape;1141;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42" name="Shape 1142"/>
        <p:cNvGrpSpPr/>
        <p:nvPr/>
      </p:nvGrpSpPr>
      <p:grpSpPr>
        <a:xfrm>
          <a:off x="0" y="0"/>
          <a:ext cx="0" cy="0"/>
          <a:chOff x="0" y="0"/>
          <a:chExt cx="0" cy="0"/>
        </a:xfrm>
      </p:grpSpPr>
      <p:cxnSp>
        <p:nvCxnSpPr>
          <p:cNvPr id="1143" name="Google Shape;1143;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5" name="Google Shape;1145;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6" name="Google Shape;1146;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7" name="Google Shape;1147;p7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49" name="Google Shape;1149;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50" name="Google Shape;1150;p7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52" name="Google Shape;1152;p73"/>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53" name="Google Shape;1153;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54" name="Shape 1154"/>
        <p:cNvGrpSpPr/>
        <p:nvPr/>
      </p:nvGrpSpPr>
      <p:grpSpPr>
        <a:xfrm>
          <a:off x="0" y="0"/>
          <a:ext cx="0" cy="0"/>
          <a:chOff x="0" y="0"/>
          <a:chExt cx="0" cy="0"/>
        </a:xfrm>
      </p:grpSpPr>
      <p:cxnSp>
        <p:nvCxnSpPr>
          <p:cNvPr id="1155" name="Google Shape;1155;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6" name="Google Shape;1156;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7" name="Google Shape;1157;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8" name="Google Shape;1158;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59" name="Google Shape;1159;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0" name="Google Shape;1160;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61" name="Google Shape;1161;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62" name="Google Shape;1162;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64" name="Google Shape;1164;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65" name="Google Shape;1165;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66" name="Shape 1166"/>
        <p:cNvGrpSpPr/>
        <p:nvPr/>
      </p:nvGrpSpPr>
      <p:grpSpPr>
        <a:xfrm>
          <a:off x="0" y="0"/>
          <a:ext cx="0" cy="0"/>
          <a:chOff x="0" y="0"/>
          <a:chExt cx="0" cy="0"/>
        </a:xfrm>
      </p:grpSpPr>
      <p:cxnSp>
        <p:nvCxnSpPr>
          <p:cNvPr id="1167" name="Google Shape;1167;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70" name="Google Shape;1170;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71" name="Google Shape;1171;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2" name="Google Shape;1172;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3" name="Google Shape;1173;p7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74" name="Google Shape;1174;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5" name="Google Shape;1175;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78" name="Shape 1178"/>
        <p:cNvGrpSpPr/>
        <p:nvPr/>
      </p:nvGrpSpPr>
      <p:grpSpPr>
        <a:xfrm>
          <a:off x="0" y="0"/>
          <a:ext cx="0" cy="0"/>
          <a:chOff x="0" y="0"/>
          <a:chExt cx="0" cy="0"/>
        </a:xfrm>
      </p:grpSpPr>
      <p:cxnSp>
        <p:nvCxnSpPr>
          <p:cNvPr id="1179" name="Google Shape;1179;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0" name="Google Shape;1180;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1" name="Google Shape;1181;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82" name="Google Shape;1182;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83" name="Google Shape;1183;p7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84" name="Google Shape;1184;p7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85" name="Google Shape;1185;p7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86" name="Google Shape;1186;p7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187" name="Google Shape;1187;p76"/>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88" name="Google Shape;1188;p7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190" name="Shape 1190"/>
        <p:cNvGrpSpPr/>
        <p:nvPr/>
      </p:nvGrpSpPr>
      <p:grpSpPr>
        <a:xfrm>
          <a:off x="0" y="0"/>
          <a:ext cx="0" cy="0"/>
          <a:chOff x="0" y="0"/>
          <a:chExt cx="0" cy="0"/>
        </a:xfrm>
      </p:grpSpPr>
      <p:cxnSp>
        <p:nvCxnSpPr>
          <p:cNvPr id="1191" name="Google Shape;1191;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2" name="Google Shape;1192;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3" name="Google Shape;1193;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4" name="Google Shape;1194;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195" name="Google Shape;1195;p7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196" name="Google Shape;1196;p7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7" name="Google Shape;1197;p7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198" name="Google Shape;1198;p7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199" name="Google Shape;1199;p77"/>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200" name="Google Shape;1200;p7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201" name="Google Shape;1201;p7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202" name="Google Shape;1202;p7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204" name="Google Shape;1204;p7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205" name="Google Shape;1205;p7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207" name="Google Shape;1207;p7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209" name="Google Shape;1209;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210" name="Shape 1210"/>
        <p:cNvGrpSpPr/>
        <p:nvPr/>
      </p:nvGrpSpPr>
      <p:grpSpPr>
        <a:xfrm>
          <a:off x="0" y="0"/>
          <a:ext cx="0" cy="0"/>
          <a:chOff x="0" y="0"/>
          <a:chExt cx="0" cy="0"/>
        </a:xfrm>
      </p:grpSpPr>
      <p:cxnSp>
        <p:nvCxnSpPr>
          <p:cNvPr id="1211" name="Google Shape;1211;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12" name="Google Shape;1212;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13" name="Google Shape;1213;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14" name="Google Shape;1214;p7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15" name="Google Shape;1215;p7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16" name="Google Shape;1216;p7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17" name="Google Shape;1217;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18" name="Shape 1218"/>
        <p:cNvGrpSpPr/>
        <p:nvPr/>
      </p:nvGrpSpPr>
      <p:grpSpPr>
        <a:xfrm>
          <a:off x="0" y="0"/>
          <a:ext cx="0" cy="0"/>
          <a:chOff x="0" y="0"/>
          <a:chExt cx="0" cy="0"/>
        </a:xfrm>
      </p:grpSpPr>
      <p:cxnSp>
        <p:nvCxnSpPr>
          <p:cNvPr id="1219" name="Google Shape;1219;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0" name="Google Shape;1220;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1" name="Google Shape;1221;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2" name="Google Shape;1222;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3" name="Google Shape;1223;p7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24" name="Google Shape;1224;p7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25" name="Google Shape;1225;p7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26" name="Google Shape;1226;p7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27" name="Google Shape;1227;p7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28" name="Google Shape;1228;p7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29" name="Shape 1229"/>
        <p:cNvGrpSpPr/>
        <p:nvPr/>
      </p:nvGrpSpPr>
      <p:grpSpPr>
        <a:xfrm>
          <a:off x="0" y="0"/>
          <a:ext cx="0" cy="0"/>
          <a:chOff x="0" y="0"/>
          <a:chExt cx="0" cy="0"/>
        </a:xfrm>
      </p:grpSpPr>
      <p:pic>
        <p:nvPicPr>
          <p:cNvPr id="1230" name="Google Shape;1230;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31" name="Google Shape;1231;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0"/>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3" name="Google Shape;1233;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5" name="Google Shape;1235;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36" name="Google Shape;1236;p80"/>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37" name="Google Shape;1237;p80"/>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38" name="Google Shape;1238;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39" name="Shape 1239"/>
        <p:cNvGrpSpPr/>
        <p:nvPr/>
      </p:nvGrpSpPr>
      <p:grpSpPr>
        <a:xfrm>
          <a:off x="0" y="0"/>
          <a:ext cx="0" cy="0"/>
          <a:chOff x="0" y="0"/>
          <a:chExt cx="0" cy="0"/>
        </a:xfrm>
      </p:grpSpPr>
      <p:pic>
        <p:nvPicPr>
          <p:cNvPr id="1240" name="Google Shape;1240;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41" name="Google Shape;1241;p8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4" name="Google Shape;1244;p81"/>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45" name="Google Shape;1245;p81"/>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46" name="Google Shape;1246;p81"/>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7" name="Google Shape;1247;p8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48" name="Google Shape;1248;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49" name="Shape 1249"/>
        <p:cNvGrpSpPr/>
        <p:nvPr/>
      </p:nvGrpSpPr>
      <p:grpSpPr>
        <a:xfrm>
          <a:off x="0" y="0"/>
          <a:ext cx="0" cy="0"/>
          <a:chOff x="0" y="0"/>
          <a:chExt cx="0" cy="0"/>
        </a:xfrm>
      </p:grpSpPr>
      <p:pic>
        <p:nvPicPr>
          <p:cNvPr id="1250" name="Google Shape;1250;p82"/>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51" name="Google Shape;1251;p82"/>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52" name="Google Shape;1252;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53" name="Google Shape;1253;p82"/>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54" name="Google Shape;1254;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55" name="Shape 1255"/>
        <p:cNvGrpSpPr/>
        <p:nvPr/>
      </p:nvGrpSpPr>
      <p:grpSpPr>
        <a:xfrm>
          <a:off x="0" y="0"/>
          <a:ext cx="0" cy="0"/>
          <a:chOff x="0" y="0"/>
          <a:chExt cx="0" cy="0"/>
        </a:xfrm>
      </p:grpSpPr>
      <p:sp>
        <p:nvSpPr>
          <p:cNvPr id="1256" name="Google Shape;1256;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57" name="Google Shape;1257;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58" name="Google Shape;1258;p8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59" name="Google Shape;1259;p8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60" name="Google Shape;1260;p83"/>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3"/>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62" name="Google Shape;1262;p83"/>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3" name="Google Shape;1263;p83"/>
          <p:cNvGrpSpPr/>
          <p:nvPr/>
        </p:nvGrpSpPr>
        <p:grpSpPr>
          <a:xfrm>
            <a:off x="3228956" y="1345103"/>
            <a:ext cx="533372" cy="533480"/>
            <a:chOff x="457200" y="1378813"/>
            <a:chExt cx="695400" cy="695450"/>
          </a:xfrm>
        </p:grpSpPr>
        <p:sp>
          <p:nvSpPr>
            <p:cNvPr id="1264" name="Google Shape;1264;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65" name="Google Shape;1265;p8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 name="Google Shape;1266;p83"/>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7" name="Google Shape;1267;p83"/>
          <p:cNvGrpSpPr/>
          <p:nvPr/>
        </p:nvGrpSpPr>
        <p:grpSpPr>
          <a:xfrm>
            <a:off x="6134081" y="1345853"/>
            <a:ext cx="533372" cy="533480"/>
            <a:chOff x="457200" y="1378813"/>
            <a:chExt cx="695400" cy="695450"/>
          </a:xfrm>
        </p:grpSpPr>
        <p:sp>
          <p:nvSpPr>
            <p:cNvPr id="1268" name="Google Shape;1268;p8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69" name="Google Shape;1269;p8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83"/>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2" name="Google Shape;1272;p83"/>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3" name="Google Shape;1273;p83"/>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4" name="Google Shape;1274;p83"/>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75" name="Google Shape;1275;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76" name="Google Shape;1276;p8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77" name="Google Shape;1277;p8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78" name="Shape 1278"/>
        <p:cNvGrpSpPr/>
        <p:nvPr/>
      </p:nvGrpSpPr>
      <p:grpSpPr>
        <a:xfrm>
          <a:off x="0" y="0"/>
          <a:ext cx="0" cy="0"/>
          <a:chOff x="0" y="0"/>
          <a:chExt cx="0" cy="0"/>
        </a:xfrm>
      </p:grpSpPr>
      <p:sp>
        <p:nvSpPr>
          <p:cNvPr id="1279" name="Google Shape;1279;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81" name="Google Shape;1281;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2" name="Google Shape;1282;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83" name="Google Shape;1283;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84" name="Google Shape;1284;p84"/>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85" name="Google Shape;1285;p84"/>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86" name="Google Shape;1286;p84"/>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287" name="Google Shape;1287;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88" name="Google Shape;1288;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289" name="Shape 1289"/>
        <p:cNvGrpSpPr/>
        <p:nvPr/>
      </p:nvGrpSpPr>
      <p:grpSpPr>
        <a:xfrm>
          <a:off x="0" y="0"/>
          <a:ext cx="0" cy="0"/>
          <a:chOff x="0" y="0"/>
          <a:chExt cx="0" cy="0"/>
        </a:xfrm>
      </p:grpSpPr>
      <p:sp>
        <p:nvSpPr>
          <p:cNvPr id="1290" name="Google Shape;1290;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2" name="Google Shape;1292;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294" name="Google Shape;1294;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5" name="Google Shape;1295;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96" name="Google Shape;1296;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297" name="Google Shape;1297;p85"/>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298" name="Google Shape;1298;p85"/>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299" name="Google Shape;129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300" name="Shape 1300"/>
        <p:cNvGrpSpPr/>
        <p:nvPr/>
      </p:nvGrpSpPr>
      <p:grpSpPr>
        <a:xfrm>
          <a:off x="0" y="0"/>
          <a:ext cx="0" cy="0"/>
          <a:chOff x="0" y="0"/>
          <a:chExt cx="0" cy="0"/>
        </a:xfrm>
      </p:grpSpPr>
      <p:sp>
        <p:nvSpPr>
          <p:cNvPr id="1301" name="Google Shape;1301;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3" name="Google Shape;1303;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05" name="Google Shape;1305;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6" name="Google Shape;1306;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7" name="Google Shape;130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8" name="Google Shape;1308;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09" name="Google Shape;1309;p86"/>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310" name="Google Shape;1310;p86"/>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311" name="Shape 1311"/>
        <p:cNvGrpSpPr/>
        <p:nvPr/>
      </p:nvGrpSpPr>
      <p:grpSpPr>
        <a:xfrm>
          <a:off x="0" y="0"/>
          <a:ext cx="0" cy="0"/>
          <a:chOff x="0" y="0"/>
          <a:chExt cx="0" cy="0"/>
        </a:xfrm>
      </p:grpSpPr>
      <p:sp>
        <p:nvSpPr>
          <p:cNvPr id="1312" name="Google Shape;1312;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4" name="Google Shape;1314;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5" name="Google Shape;1315;p8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16" name="Google Shape;1316;p8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17" name="Google Shape;1317;p8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18" name="Google Shape;1318;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9" name="Google Shape;1319;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20" name="Google Shape;1320;p87"/>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21" name="Google Shape;1321;p87"/>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22" name="Shape 1322"/>
        <p:cNvGrpSpPr/>
        <p:nvPr/>
      </p:nvGrpSpPr>
      <p:grpSpPr>
        <a:xfrm>
          <a:off x="0" y="0"/>
          <a:ext cx="0" cy="0"/>
          <a:chOff x="0" y="0"/>
          <a:chExt cx="0" cy="0"/>
        </a:xfrm>
      </p:grpSpPr>
      <p:pic>
        <p:nvPicPr>
          <p:cNvPr id="1323" name="Google Shape;1323;p88"/>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24" name="Google Shape;1324;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6" name="Google Shape;1326;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27" name="Google Shape;1327;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28" name="Google Shape;1328;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29" name="Google Shape;1329;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30" name="Shape 1330"/>
        <p:cNvGrpSpPr/>
        <p:nvPr/>
      </p:nvGrpSpPr>
      <p:grpSpPr>
        <a:xfrm>
          <a:off x="0" y="0"/>
          <a:ext cx="0" cy="0"/>
          <a:chOff x="0" y="0"/>
          <a:chExt cx="0" cy="0"/>
        </a:xfrm>
      </p:grpSpPr>
      <p:pic>
        <p:nvPicPr>
          <p:cNvPr id="1331" name="Google Shape;1331;p8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2" name="Google Shape;1332;p89"/>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4" name="Google Shape;1334;p8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35" name="Google Shape;1335;p8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36" name="Google Shape;1336;p8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8" name="Google Shape;1338;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9" name="Google Shape;1339;p89"/>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40" name="Google Shape;1340;p89"/>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41" name="Google Shape;1341;p89"/>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42" name="Shape 1342"/>
        <p:cNvGrpSpPr/>
        <p:nvPr/>
      </p:nvGrpSpPr>
      <p:grpSpPr>
        <a:xfrm>
          <a:off x="0" y="0"/>
          <a:ext cx="0" cy="0"/>
          <a:chOff x="0" y="0"/>
          <a:chExt cx="0" cy="0"/>
        </a:xfrm>
      </p:grpSpPr>
      <p:sp>
        <p:nvSpPr>
          <p:cNvPr id="1343" name="Google Shape;1343;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44" name="Google Shape;1344;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45" name="Google Shape;1345;p90"/>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46" name="Google Shape;13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47" name="Shape 1347"/>
        <p:cNvGrpSpPr/>
        <p:nvPr/>
      </p:nvGrpSpPr>
      <p:grpSpPr>
        <a:xfrm>
          <a:off x="0" y="0"/>
          <a:ext cx="0" cy="0"/>
          <a:chOff x="0" y="0"/>
          <a:chExt cx="0" cy="0"/>
        </a:xfrm>
      </p:grpSpPr>
      <p:pic>
        <p:nvPicPr>
          <p:cNvPr id="1348" name="Google Shape;1348;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9" name="Google Shape;13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0" name="Google Shape;1350;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1" name="Google Shape;135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52" name="Google Shape;1352;p91"/>
          <p:cNvGrpSpPr/>
          <p:nvPr/>
        </p:nvGrpSpPr>
        <p:grpSpPr>
          <a:xfrm>
            <a:off x="4167150" y="1202575"/>
            <a:ext cx="809700" cy="809700"/>
            <a:chOff x="1457325" y="1219200"/>
            <a:chExt cx="809700" cy="809700"/>
          </a:xfrm>
        </p:grpSpPr>
        <p:sp>
          <p:nvSpPr>
            <p:cNvPr id="1353" name="Google Shape;1353;p91"/>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1"/>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91"/>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6" name="Google Shape;1356;p91"/>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57" name="Shape 1357"/>
        <p:cNvGrpSpPr/>
        <p:nvPr/>
      </p:nvGrpSpPr>
      <p:grpSpPr>
        <a:xfrm>
          <a:off x="0" y="0"/>
          <a:ext cx="0" cy="0"/>
          <a:chOff x="0" y="0"/>
          <a:chExt cx="0" cy="0"/>
        </a:xfrm>
      </p:grpSpPr>
      <p:pic>
        <p:nvPicPr>
          <p:cNvPr id="1358" name="Google Shape;1358;p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59" name="Google Shape;1359;p92"/>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92"/>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61" name="Google Shape;1361;p92"/>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62" name="Google Shape;1362;p92"/>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63" name="Google Shape;1363;p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64" name="Google Shape;1364;p92"/>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65" name="Google Shape;1365;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6" name="Shape 1366"/>
        <p:cNvGrpSpPr/>
        <p:nvPr/>
      </p:nvGrpSpPr>
      <p:grpSpPr>
        <a:xfrm>
          <a:off x="0" y="0"/>
          <a:ext cx="0" cy="0"/>
          <a:chOff x="0" y="0"/>
          <a:chExt cx="0" cy="0"/>
        </a:xfrm>
      </p:grpSpPr>
      <p:sp>
        <p:nvSpPr>
          <p:cNvPr id="1367" name="Google Shape;1367;p9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368" name="Google Shape;1368;p9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9" name="Google Shape;1369;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2">
  <p:cSld name="CUSTOM_2_7_2_5">
    <p:spTree>
      <p:nvGrpSpPr>
        <p:cNvPr id="1370" name="Shape 1370"/>
        <p:cNvGrpSpPr/>
        <p:nvPr/>
      </p:nvGrpSpPr>
      <p:grpSpPr>
        <a:xfrm>
          <a:off x="0" y="0"/>
          <a:ext cx="0" cy="0"/>
          <a:chOff x="0" y="0"/>
          <a:chExt cx="0" cy="0"/>
        </a:xfrm>
      </p:grpSpPr>
      <p:sp>
        <p:nvSpPr>
          <p:cNvPr id="1371" name="Google Shape;137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2" name="Google Shape;137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73" name="Google Shape;137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74" name="Google Shape;137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75" name="Google Shape;137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76" name="Google Shape;137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7" name="Google Shape;1377;p9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6">
    <p:spTree>
      <p:nvGrpSpPr>
        <p:cNvPr id="1378" name="Shape 1378"/>
        <p:cNvGrpSpPr/>
        <p:nvPr/>
      </p:nvGrpSpPr>
      <p:grpSpPr>
        <a:xfrm>
          <a:off x="0" y="0"/>
          <a:ext cx="0" cy="0"/>
          <a:chOff x="0" y="0"/>
          <a:chExt cx="0" cy="0"/>
        </a:xfrm>
      </p:grpSpPr>
      <p:sp>
        <p:nvSpPr>
          <p:cNvPr id="1379" name="Google Shape;1379;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1" name="Google Shape;1381;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3" name="Google Shape;1383;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4" name="Google Shape;1384;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9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7">
    <p:spTree>
      <p:nvGrpSpPr>
        <p:cNvPr id="1386" name="Shape 1386"/>
        <p:cNvGrpSpPr/>
        <p:nvPr/>
      </p:nvGrpSpPr>
      <p:grpSpPr>
        <a:xfrm>
          <a:off x="0" y="0"/>
          <a:ext cx="0" cy="0"/>
          <a:chOff x="0" y="0"/>
          <a:chExt cx="0" cy="0"/>
        </a:xfrm>
      </p:grpSpPr>
      <p:sp>
        <p:nvSpPr>
          <p:cNvPr id="1387" name="Google Shape;1387;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8" name="Google Shape;1388;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9" name="Google Shape;1389;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0" name="Google Shape;1390;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1" name="Google Shape;1391;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2" name="Google Shape;1392;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3" name="Google Shape;1393;p9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1">
  <p:cSld name="CUSTOM_2_7_2_1_2">
    <p:spTree>
      <p:nvGrpSpPr>
        <p:cNvPr id="1394" name="Shape 1394"/>
        <p:cNvGrpSpPr/>
        <p:nvPr/>
      </p:nvGrpSpPr>
      <p:grpSpPr>
        <a:xfrm>
          <a:off x="0" y="0"/>
          <a:ext cx="0" cy="0"/>
          <a:chOff x="0" y="0"/>
          <a:chExt cx="0" cy="0"/>
        </a:xfrm>
      </p:grpSpPr>
      <p:sp>
        <p:nvSpPr>
          <p:cNvPr id="1395" name="Google Shape;1395;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7" name="Google Shape;1397;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98" name="Google Shape;1398;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9" name="Google Shape;1399;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0" name="Google Shape;1400;p9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ransition Slide 2">
  <p:cSld name="CUSTOM_17_2_1_2_3_3">
    <p:spTree>
      <p:nvGrpSpPr>
        <p:cNvPr id="1401" name="Shape 1401"/>
        <p:cNvGrpSpPr/>
        <p:nvPr/>
      </p:nvGrpSpPr>
      <p:grpSpPr>
        <a:xfrm>
          <a:off x="0" y="0"/>
          <a:ext cx="0" cy="0"/>
          <a:chOff x="0" y="0"/>
          <a:chExt cx="0" cy="0"/>
        </a:xfrm>
      </p:grpSpPr>
      <p:pic>
        <p:nvPicPr>
          <p:cNvPr id="1402" name="Google Shape;1402;p9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3" name="Google Shape;1403;p9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04" name="Google Shape;140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05" name="Google Shape;1405;p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ullets 1–3 (Blue) ">
  <p:cSld name="CUSTOM_2_7_1_6_1_2_2_3">
    <p:spTree>
      <p:nvGrpSpPr>
        <p:cNvPr id="1406" name="Shape 1406"/>
        <p:cNvGrpSpPr/>
        <p:nvPr/>
      </p:nvGrpSpPr>
      <p:grpSpPr>
        <a:xfrm>
          <a:off x="0" y="0"/>
          <a:ext cx="0" cy="0"/>
          <a:chOff x="0" y="0"/>
          <a:chExt cx="0" cy="0"/>
        </a:xfrm>
      </p:grpSpPr>
      <p:sp>
        <p:nvSpPr>
          <p:cNvPr id="1407" name="Google Shape;1407;p9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9" name="Google Shape;1409;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10" name="Google Shape;1410;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11" name="Google Shape;1411;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12" name="Google Shape;1412;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13" name="Google Shape;1413;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4" name="Google Shape;1414;p9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5" name="Google Shape;1415;p9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8" name="Google Shape;1418;p9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19" name="Google Shape;1419;p99"/>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420" name="Google Shape;1420;p99"/>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1421" name="Google Shape;1421;p99"/>
          <p:cNvPicPr preferRelativeResize="0"/>
          <p:nvPr/>
        </p:nvPicPr>
        <p:blipFill rotWithShape="1">
          <a:blip r:embed="rId2">
            <a:alphaModFix/>
          </a:blip>
          <a:srcRect b="1765" l="0" r="0" t="1774"/>
          <a:stretch/>
        </p:blipFill>
        <p:spPr>
          <a:xfrm>
            <a:off x="429768" y="3082260"/>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3">
  <p:cSld name="CUSTOM_2_7_2_3">
    <p:spTree>
      <p:nvGrpSpPr>
        <p:cNvPr id="1422" name="Shape 1422"/>
        <p:cNvGrpSpPr/>
        <p:nvPr/>
      </p:nvGrpSpPr>
      <p:grpSpPr>
        <a:xfrm>
          <a:off x="0" y="0"/>
          <a:ext cx="0" cy="0"/>
          <a:chOff x="0" y="0"/>
          <a:chExt cx="0" cy="0"/>
        </a:xfrm>
      </p:grpSpPr>
      <p:sp>
        <p:nvSpPr>
          <p:cNvPr id="1423" name="Google Shape;1423;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4" name="Google Shape;1424;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5" name="Google Shape;1425;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27" name="Google Shape;1427;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8" name="Google Shape;1428;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9" name="Google Shape;1429;p10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1" Type="http://schemas.openxmlformats.org/officeDocument/2006/relationships/theme" Target="../theme/theme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10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7.png"/><Relationship Id="rId4" Type="http://schemas.openxmlformats.org/officeDocument/2006/relationships/hyperlink" Target="https://perfectial.com/blog/reinforcement-learning-applications/" TargetMode="External"/><Relationship Id="rId5" Type="http://schemas.openxmlformats.org/officeDocument/2006/relationships/image" Target="../media/image1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perfectial.com/blog/reinforcement-learning-application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1.xml"/><Relationship Id="rId3" Type="http://schemas.openxmlformats.org/officeDocument/2006/relationships/image" Target="../media/image1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2.xml"/><Relationship Id="rId3" Type="http://schemas.openxmlformats.org/officeDocument/2006/relationships/image" Target="../media/image112.png"/><Relationship Id="rId4" Type="http://schemas.openxmlformats.org/officeDocument/2006/relationships/image" Target="../media/image123.png"/><Relationship Id="rId9" Type="http://schemas.openxmlformats.org/officeDocument/2006/relationships/image" Target="../media/image140.png"/><Relationship Id="rId5" Type="http://schemas.openxmlformats.org/officeDocument/2006/relationships/image" Target="../media/image115.png"/><Relationship Id="rId6" Type="http://schemas.openxmlformats.org/officeDocument/2006/relationships/image" Target="../media/image121.png"/><Relationship Id="rId7" Type="http://schemas.openxmlformats.org/officeDocument/2006/relationships/image" Target="../media/image119.png"/><Relationship Id="rId8" Type="http://schemas.openxmlformats.org/officeDocument/2006/relationships/image" Target="../media/image1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5.xml"/><Relationship Id="rId3" Type="http://schemas.openxmlformats.org/officeDocument/2006/relationships/hyperlink" Target="https://teachablemachine.withgoogle.com/v1/" TargetMode="External"/><Relationship Id="rId4" Type="http://schemas.openxmlformats.org/officeDocument/2006/relationships/image" Target="../media/image12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www.bigcommerce.com/apps/frequently-bought-together-by-intuitsolutions/" TargetMode="External"/><Relationship Id="rId4" Type="http://schemas.openxmlformats.org/officeDocument/2006/relationships/image" Target="../media/image118.gif"/><Relationship Id="rId5" Type="http://schemas.openxmlformats.org/officeDocument/2006/relationships/image" Target="../media/image102.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4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4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30.png"/><Relationship Id="rId4" Type="http://schemas.openxmlformats.org/officeDocument/2006/relationships/image" Target="../media/image128.png"/><Relationship Id="rId5" Type="http://schemas.openxmlformats.org/officeDocument/2006/relationships/image" Target="../media/image1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7.xml"/><Relationship Id="rId3" Type="http://schemas.openxmlformats.org/officeDocument/2006/relationships/image" Target="../media/image29.png"/><Relationship Id="rId4" Type="http://schemas.openxmlformats.org/officeDocument/2006/relationships/image" Target="../media/image131.png"/><Relationship Id="rId5" Type="http://schemas.openxmlformats.org/officeDocument/2006/relationships/image" Target="../media/image1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8.xml"/><Relationship Id="rId3" Type="http://schemas.openxmlformats.org/officeDocument/2006/relationships/image" Target="../media/image1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1.xml"/><Relationship Id="rId3" Type="http://schemas.openxmlformats.org/officeDocument/2006/relationships/image" Target="../media/image1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8.xml"/><Relationship Id="rId3" Type="http://schemas.openxmlformats.org/officeDocument/2006/relationships/image" Target="../media/image1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02"/>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200"/>
              <a:t>Introduction to </a:t>
            </a:r>
            <a:r>
              <a:rPr lang="en" sz="3200"/>
              <a:t>Machine</a:t>
            </a:r>
            <a:r>
              <a:rPr lang="en" sz="3200"/>
              <a:t> Learning</a:t>
            </a:r>
            <a:endParaRPr sz="3200"/>
          </a:p>
        </p:txBody>
      </p:sp>
      <p:sp>
        <p:nvSpPr>
          <p:cNvPr id="1443" name="Google Shape;1443;p10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19.1</a:t>
            </a:r>
            <a:endParaRPr/>
          </a:p>
        </p:txBody>
      </p:sp>
      <p:sp>
        <p:nvSpPr>
          <p:cNvPr id="1444" name="Google Shape;1444;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pic>
        <p:nvPicPr>
          <p:cNvPr id="1520" name="Google Shape;1520;p111"/>
          <p:cNvPicPr preferRelativeResize="0"/>
          <p:nvPr/>
        </p:nvPicPr>
        <p:blipFill rotWithShape="1">
          <a:blip r:embed="rId3">
            <a:alphaModFix/>
          </a:blip>
          <a:srcRect b="6245" l="0" r="0" t="9359"/>
          <a:stretch/>
        </p:blipFill>
        <p:spPr>
          <a:xfrm>
            <a:off x="0" y="0"/>
            <a:ext cx="9144003" cy="5143501"/>
          </a:xfrm>
          <a:prstGeom prst="rect">
            <a:avLst/>
          </a:prstGeom>
          <a:noFill/>
          <a:ln>
            <a:noFill/>
          </a:ln>
        </p:spPr>
      </p:pic>
      <p:sp>
        <p:nvSpPr>
          <p:cNvPr id="1521" name="Google Shape;1521;p11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lt1"/>
                </a:solidFill>
              </a:rPr>
              <a:t>Machine Learning</a:t>
            </a:r>
            <a:endParaRPr>
              <a:solidFill>
                <a:schemeClr val="lt1"/>
              </a:solidFill>
            </a:endParaRPr>
          </a:p>
        </p:txBody>
      </p:sp>
      <p:sp>
        <p:nvSpPr>
          <p:cNvPr id="1522" name="Google Shape;1522;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523" name="Google Shape;1523;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24" name="Google Shape;1524;p111"/>
          <p:cNvSpPr txBox="1"/>
          <p:nvPr>
            <p:ph idx="1" type="subTitle"/>
          </p:nvPr>
        </p:nvSpPr>
        <p:spPr>
          <a:xfrm>
            <a:off x="0" y="675975"/>
            <a:ext cx="4572000" cy="1111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solidFill>
                  <a:schemeClr val="lt1"/>
                </a:solidFill>
              </a:rPr>
              <a:t>Algorithms learn how to make decisions without needing anyone to program the logic directly.</a:t>
            </a:r>
            <a:endParaRPr sz="2000">
              <a:solidFill>
                <a:schemeClr val="lt1"/>
              </a:solidFill>
            </a:endParaRPr>
          </a:p>
        </p:txBody>
      </p:sp>
      <p:cxnSp>
        <p:nvCxnSpPr>
          <p:cNvPr id="1525" name="Google Shape;1525;p111"/>
          <p:cNvCxnSpPr/>
          <p:nvPr/>
        </p:nvCxnSpPr>
        <p:spPr>
          <a:xfrm>
            <a:off x="274375" y="640080"/>
            <a:ext cx="4282200" cy="0"/>
          </a:xfrm>
          <a:prstGeom prst="straightConnector1">
            <a:avLst/>
          </a:prstGeom>
          <a:noFill/>
          <a:ln cap="flat" cmpd="sng" w="9525">
            <a:solidFill>
              <a:srgbClr val="FFFFFF"/>
            </a:solidFill>
            <a:prstDash val="solid"/>
            <a:round/>
            <a:headEnd len="med" w="med" type="none"/>
            <a:tailEnd len="med" w="med" type="none"/>
          </a:ln>
        </p:spPr>
      </p:cxnSp>
      <p:sp>
        <p:nvSpPr>
          <p:cNvPr id="1526" name="Google Shape;1526;p111"/>
          <p:cNvSpPr txBox="1"/>
          <p:nvPr>
            <p:ph idx="3" type="body"/>
          </p:nvPr>
        </p:nvSpPr>
        <p:spPr>
          <a:xfrm>
            <a:off x="75" y="2121600"/>
            <a:ext cx="4572000" cy="15300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800"/>
              </a:spcAft>
              <a:buNone/>
            </a:pPr>
            <a:r>
              <a:rPr lang="en" sz="1600">
                <a:solidFill>
                  <a:schemeClr val="lt1"/>
                </a:solidFill>
              </a:rPr>
              <a:t>They learn the patterns, behavior, </a:t>
            </a:r>
            <a:br>
              <a:rPr lang="en" sz="1600">
                <a:solidFill>
                  <a:schemeClr val="lt1"/>
                </a:solidFill>
              </a:rPr>
            </a:br>
            <a:r>
              <a:rPr lang="en" sz="1600">
                <a:solidFill>
                  <a:schemeClr val="lt1"/>
                </a:solidFill>
              </a:rPr>
              <a:t>and relationships on their own directly from the data, and then they use that knowledge to make decisions and predictions.</a:t>
            </a:r>
            <a:endParaRPr sz="1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12"/>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Here’s an example of how machine learning can be useful…</a:t>
            </a:r>
            <a:endParaRPr/>
          </a:p>
        </p:txBody>
      </p:sp>
      <p:sp>
        <p:nvSpPr>
          <p:cNvPr id="1532" name="Google Shape;153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3" name="Google Shape;1533;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Machine Learning</a:t>
            </a:r>
            <a:endParaRPr/>
          </a:p>
        </p:txBody>
      </p:sp>
      <p:sp>
        <p:nvSpPr>
          <p:cNvPr id="1539" name="Google Shape;1539;p113"/>
          <p:cNvSpPr txBox="1"/>
          <p:nvPr>
            <p:ph idx="1" type="subTitle"/>
          </p:nvPr>
        </p:nvSpPr>
        <p:spPr>
          <a:xfrm>
            <a:off x="0" y="675975"/>
            <a:ext cx="9144000" cy="364800"/>
          </a:xfrm>
          <a:prstGeom prst="rect">
            <a:avLst/>
          </a:prstGeom>
        </p:spPr>
        <p:txBody>
          <a:bodyPr anchorCtr="0" anchor="t" bIns="91425" lIns="457200" spcFirstLastPara="1" rIns="0" wrap="square" tIns="91425">
            <a:noAutofit/>
          </a:bodyPr>
          <a:lstStyle/>
          <a:p>
            <a:pPr indent="0" lvl="0" marL="0" rtl="0" algn="l">
              <a:spcBef>
                <a:spcPts val="0"/>
              </a:spcBef>
              <a:spcAft>
                <a:spcPts val="0"/>
              </a:spcAft>
              <a:buNone/>
            </a:pPr>
            <a:r>
              <a:rPr lang="en"/>
              <a:t>Imagine that you work as a fraud analyst in a bank, and you want to identify </a:t>
            </a:r>
            <a:br>
              <a:rPr lang="en"/>
            </a:br>
            <a:r>
              <a:rPr lang="en"/>
              <a:t>fraudulent transactions. </a:t>
            </a:r>
            <a:endParaRPr/>
          </a:p>
        </p:txBody>
      </p:sp>
      <p:sp>
        <p:nvSpPr>
          <p:cNvPr id="1540" name="Google Shape;1540;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1" name="Google Shape;1541;p113"/>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2" name="Google Shape;1542;p113"/>
          <p:cNvSpPr txBox="1"/>
          <p:nvPr>
            <p:ph idx="2" type="subTitle"/>
          </p:nvPr>
        </p:nvSpPr>
        <p:spPr>
          <a:xfrm>
            <a:off x="-12300" y="2135850"/>
            <a:ext cx="45843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600">
                <a:latin typeface="Roboto Light"/>
                <a:ea typeface="Roboto Light"/>
                <a:cs typeface="Roboto Light"/>
                <a:sym typeface="Roboto Light"/>
              </a:rPr>
              <a:t>Create a 5,000-line </a:t>
            </a:r>
            <a:r>
              <a:rPr lang="en" sz="1600">
                <a:latin typeface="Inconsolata"/>
                <a:ea typeface="Inconsolata"/>
                <a:cs typeface="Inconsolata"/>
                <a:sym typeface="Inconsolata"/>
              </a:rPr>
              <a:t>if-else</a:t>
            </a:r>
            <a:r>
              <a:rPr lang="en" sz="1600">
                <a:latin typeface="Roboto Light"/>
                <a:ea typeface="Roboto Light"/>
                <a:cs typeface="Roboto Light"/>
                <a:sym typeface="Roboto Light"/>
              </a:rPr>
              <a:t> decision structure that evaluates every price range and product category to determine if a transaction counts as fraudulent.</a:t>
            </a:r>
            <a:endParaRPr sz="1600">
              <a:latin typeface="Roboto Light"/>
              <a:ea typeface="Roboto Light"/>
              <a:cs typeface="Roboto Light"/>
              <a:sym typeface="Roboto Light"/>
            </a:endParaRPr>
          </a:p>
        </p:txBody>
      </p:sp>
      <p:sp>
        <p:nvSpPr>
          <p:cNvPr id="1543" name="Google Shape;1543;p113"/>
          <p:cNvSpPr txBox="1"/>
          <p:nvPr>
            <p:ph idx="3"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600">
                <a:latin typeface="Roboto Light"/>
                <a:ea typeface="Roboto Light"/>
                <a:cs typeface="Roboto Light"/>
                <a:sym typeface="Roboto Light"/>
              </a:rPr>
              <a:t>Use machine learning algorithms to review all of the transactions that an account owner has ever made.</a:t>
            </a:r>
            <a:endParaRPr sz="1600">
              <a:latin typeface="Roboto Light"/>
              <a:ea typeface="Roboto Light"/>
              <a:cs typeface="Roboto Light"/>
              <a:sym typeface="Roboto Light"/>
            </a:endParaRPr>
          </a:p>
          <a:p>
            <a:pPr indent="0" lvl="0" marL="0" rtl="0" algn="l">
              <a:spcBef>
                <a:spcPts val="1000"/>
              </a:spcBef>
              <a:spcAft>
                <a:spcPts val="0"/>
              </a:spcAft>
              <a:buNone/>
            </a:pPr>
            <a:r>
              <a:rPr lang="en" sz="1600">
                <a:latin typeface="Roboto Light"/>
                <a:ea typeface="Roboto Light"/>
                <a:cs typeface="Roboto Light"/>
                <a:sym typeface="Roboto Light"/>
              </a:rPr>
              <a:t>Then, you can group the transactions and predict whether the most recent transaction counts as fraudulent.</a:t>
            </a:r>
            <a:endParaRPr sz="1600">
              <a:latin typeface="Roboto Light"/>
              <a:ea typeface="Roboto Light"/>
              <a:cs typeface="Roboto Light"/>
              <a:sym typeface="Roboto Light"/>
            </a:endParaRPr>
          </a:p>
        </p:txBody>
      </p:sp>
      <p:sp>
        <p:nvSpPr>
          <p:cNvPr id="1544" name="Google Shape;1544;p113"/>
          <p:cNvSpPr txBox="1"/>
          <p:nvPr>
            <p:ph idx="4" type="subTitle"/>
          </p:nvPr>
        </p:nvSpPr>
        <p:spPr>
          <a:xfrm>
            <a:off x="457150" y="1433138"/>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Option 1</a:t>
            </a:r>
            <a:endParaRPr/>
          </a:p>
        </p:txBody>
      </p:sp>
      <p:sp>
        <p:nvSpPr>
          <p:cNvPr id="1545" name="Google Shape;1545;p113"/>
          <p:cNvSpPr txBox="1"/>
          <p:nvPr>
            <p:ph idx="5" type="subTitle"/>
          </p:nvPr>
        </p:nvSpPr>
        <p:spPr>
          <a:xfrm>
            <a:off x="4876750" y="1416600"/>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Option 2</a:t>
            </a:r>
            <a:endParaRPr/>
          </a:p>
        </p:txBody>
      </p:sp>
      <p:sp>
        <p:nvSpPr>
          <p:cNvPr id="1546" name="Google Shape;1546;p113"/>
          <p:cNvSpPr txBox="1"/>
          <p:nvPr/>
        </p:nvSpPr>
        <p:spPr>
          <a:xfrm>
            <a:off x="5440275" y="4250901"/>
            <a:ext cx="3284700" cy="431100"/>
          </a:xfrm>
          <a:prstGeom prst="rect">
            <a:avLst/>
          </a:prstGeom>
          <a:noFill/>
          <a:ln>
            <a:noFill/>
          </a:ln>
        </p:spPr>
        <p:txBody>
          <a:bodyPr anchorCtr="0" anchor="t" bIns="0" lIns="91425" spcFirstLastPara="1" rIns="91425" wrap="square" tIns="0">
            <a:spAutoFit/>
          </a:bodyPr>
          <a:lstStyle/>
          <a:p>
            <a:pPr indent="0" lvl="0" marL="0" rtl="0" algn="l">
              <a:lnSpc>
                <a:spcPct val="100000"/>
              </a:lnSpc>
              <a:spcBef>
                <a:spcPts val="0"/>
              </a:spcBef>
              <a:spcAft>
                <a:spcPts val="800"/>
              </a:spcAft>
              <a:buNone/>
            </a:pPr>
            <a:r>
              <a:rPr lang="en">
                <a:latin typeface="Roboto"/>
                <a:ea typeface="Roboto"/>
                <a:cs typeface="Roboto"/>
                <a:sym typeface="Roboto"/>
              </a:rPr>
              <a:t>This is the kind of machine learning solution that you’ll learn to build!</a:t>
            </a:r>
            <a:endParaRPr/>
          </a:p>
        </p:txBody>
      </p:sp>
      <p:pic>
        <p:nvPicPr>
          <p:cNvPr id="1547" name="Google Shape;1547;p113"/>
          <p:cNvPicPr preferRelativeResize="0"/>
          <p:nvPr/>
        </p:nvPicPr>
        <p:blipFill>
          <a:blip r:embed="rId3">
            <a:alphaModFix/>
          </a:blip>
          <a:stretch>
            <a:fillRect/>
          </a:stretch>
        </p:blipFill>
        <p:spPr>
          <a:xfrm>
            <a:off x="4818975" y="4155800"/>
            <a:ext cx="621301" cy="621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14"/>
          <p:cNvSpPr txBox="1"/>
          <p:nvPr>
            <p:ph type="title"/>
          </p:nvPr>
        </p:nvSpPr>
        <p:spPr>
          <a:xfrm>
            <a:off x="-200" y="275025"/>
            <a:ext cx="8516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Why is machine learning essential for data analytics?</a:t>
            </a:r>
            <a:endParaRPr/>
          </a:p>
        </p:txBody>
      </p:sp>
      <p:sp>
        <p:nvSpPr>
          <p:cNvPr id="1553" name="Google Shape;1553;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4" name="Google Shape;1554;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0" name="Google Shape;1560;p11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Machine Learning in Data Analytics</a:t>
            </a:r>
            <a:endParaRPr/>
          </a:p>
        </p:txBody>
      </p:sp>
      <p:grpSp>
        <p:nvGrpSpPr>
          <p:cNvPr id="1561" name="Google Shape;1561;p115"/>
          <p:cNvGrpSpPr/>
          <p:nvPr/>
        </p:nvGrpSpPr>
        <p:grpSpPr>
          <a:xfrm>
            <a:off x="453220" y="1119200"/>
            <a:ext cx="743726" cy="530949"/>
            <a:chOff x="453220" y="1424000"/>
            <a:chExt cx="743726" cy="530949"/>
          </a:xfrm>
        </p:grpSpPr>
        <p:sp>
          <p:nvSpPr>
            <p:cNvPr id="1562" name="Google Shape;1562;p11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63" name="Google Shape;1563;p11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564" name="Google Shape;1564;p115"/>
          <p:cNvGrpSpPr/>
          <p:nvPr/>
        </p:nvGrpSpPr>
        <p:grpSpPr>
          <a:xfrm>
            <a:off x="453233" y="1971500"/>
            <a:ext cx="743726" cy="530949"/>
            <a:chOff x="453233" y="2276300"/>
            <a:chExt cx="743726" cy="530949"/>
          </a:xfrm>
        </p:grpSpPr>
        <p:sp>
          <p:nvSpPr>
            <p:cNvPr id="1565" name="Google Shape;1565;p11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66" name="Google Shape;1566;p11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567" name="Google Shape;1567;p115"/>
          <p:cNvSpPr/>
          <p:nvPr/>
        </p:nvSpPr>
        <p:spPr>
          <a:xfrm>
            <a:off x="1352550" y="10740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15"/>
          <p:cNvSpPr txBox="1"/>
          <p:nvPr/>
        </p:nvSpPr>
        <p:spPr>
          <a:xfrm>
            <a:off x="0" y="1095575"/>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latin typeface="Roboto"/>
                <a:ea typeface="Roboto"/>
                <a:cs typeface="Roboto"/>
                <a:sym typeface="Roboto"/>
              </a:rPr>
              <a:t>Applications for machine learning vary widely, but all share the common goals of making more efficient decisions, predictions, and products.</a:t>
            </a:r>
            <a:endParaRPr sz="1600">
              <a:latin typeface="Roboto"/>
              <a:ea typeface="Roboto"/>
              <a:cs typeface="Roboto"/>
              <a:sym typeface="Roboto"/>
            </a:endParaRPr>
          </a:p>
        </p:txBody>
      </p:sp>
      <p:sp>
        <p:nvSpPr>
          <p:cNvPr id="1569" name="Google Shape;1569;p115"/>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15"/>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1" name="Google Shape;1571;p115"/>
          <p:cNvGrpSpPr/>
          <p:nvPr/>
        </p:nvGrpSpPr>
        <p:grpSpPr>
          <a:xfrm>
            <a:off x="453233" y="2823788"/>
            <a:ext cx="743726" cy="530949"/>
            <a:chOff x="453233" y="3128588"/>
            <a:chExt cx="743726" cy="530949"/>
          </a:xfrm>
        </p:grpSpPr>
        <p:sp>
          <p:nvSpPr>
            <p:cNvPr id="1572" name="Google Shape;1572;p11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73" name="Google Shape;1573;p11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574" name="Google Shape;1574;p115"/>
          <p:cNvSpPr txBox="1"/>
          <p:nvPr/>
        </p:nvSpPr>
        <p:spPr>
          <a:xfrm>
            <a:off x="0" y="1928738"/>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latin typeface="Roboto"/>
                <a:ea typeface="Roboto"/>
                <a:cs typeface="Roboto"/>
                <a:sym typeface="Roboto"/>
              </a:rPr>
              <a:t>Machine learning applications have streamlined operational processes across many industries.</a:t>
            </a:r>
            <a:endParaRPr sz="1600">
              <a:latin typeface="Roboto"/>
              <a:ea typeface="Roboto"/>
              <a:cs typeface="Roboto"/>
              <a:sym typeface="Roboto"/>
            </a:endParaRPr>
          </a:p>
        </p:txBody>
      </p:sp>
      <p:sp>
        <p:nvSpPr>
          <p:cNvPr id="1575" name="Google Shape;1575;p115"/>
          <p:cNvSpPr txBox="1"/>
          <p:nvPr/>
        </p:nvSpPr>
        <p:spPr>
          <a:xfrm>
            <a:off x="0" y="277145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latin typeface="Roboto"/>
                <a:ea typeface="Roboto"/>
                <a:cs typeface="Roboto"/>
                <a:sym typeface="Roboto"/>
              </a:rPr>
              <a:t>Incorporating machine learning has helped businesses dramatically improve responsiveness to customer demands. </a:t>
            </a:r>
            <a:endParaRPr sz="16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6"/>
          <p:cNvSpPr txBox="1"/>
          <p:nvPr>
            <p:ph type="title"/>
          </p:nvPr>
        </p:nvSpPr>
        <p:spPr>
          <a:xfrm>
            <a:off x="-200" y="275025"/>
            <a:ext cx="8378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are some examples of machine learning models that you’ve heard of?</a:t>
            </a:r>
            <a:endParaRPr/>
          </a:p>
        </p:txBody>
      </p:sp>
      <p:sp>
        <p:nvSpPr>
          <p:cNvPr id="1581" name="Google Shape;1581;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2" name="Google Shape;1582;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Types of ML</a:t>
            </a:r>
            <a:endParaRPr/>
          </a:p>
        </p:txBody>
      </p:sp>
      <p:sp>
        <p:nvSpPr>
          <p:cNvPr id="1588" name="Google Shape;1588;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Examples</a:t>
            </a:r>
            <a:r>
              <a:rPr lang="en"/>
              <a:t> include:</a:t>
            </a:r>
            <a:endParaRPr/>
          </a:p>
        </p:txBody>
      </p:sp>
      <p:sp>
        <p:nvSpPr>
          <p:cNvPr id="1589" name="Google Shape;1589;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0" name="Google Shape;1590;p117"/>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91" name="Google Shape;1591;p117"/>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Regression</a:t>
            </a:r>
            <a:endParaRPr sz="1800"/>
          </a:p>
        </p:txBody>
      </p:sp>
      <p:sp>
        <p:nvSpPr>
          <p:cNvPr id="1592" name="Google Shape;1592;p117"/>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Clustering</a:t>
            </a:r>
            <a:endParaRPr sz="1800"/>
          </a:p>
        </p:txBody>
      </p:sp>
      <p:sp>
        <p:nvSpPr>
          <p:cNvPr id="1593" name="Google Shape;1593;p117"/>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Neural networks</a:t>
            </a:r>
            <a:endParaRPr sz="1800"/>
          </a:p>
        </p:txBody>
      </p:sp>
      <p:sp>
        <p:nvSpPr>
          <p:cNvPr id="1594" name="Google Shape;1594;p117"/>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Deep learning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pic>
        <p:nvPicPr>
          <p:cNvPr id="1599" name="Google Shape;1599;p118"/>
          <p:cNvPicPr preferRelativeResize="0"/>
          <p:nvPr/>
        </p:nvPicPr>
        <p:blipFill>
          <a:blip r:embed="rId3">
            <a:alphaModFix/>
          </a:blip>
          <a:stretch>
            <a:fillRect/>
          </a:stretch>
        </p:blipFill>
        <p:spPr>
          <a:xfrm>
            <a:off x="4305138" y="1183050"/>
            <a:ext cx="827470" cy="3662574"/>
          </a:xfrm>
          <a:prstGeom prst="rect">
            <a:avLst/>
          </a:prstGeom>
          <a:noFill/>
          <a:ln>
            <a:noFill/>
          </a:ln>
        </p:spPr>
      </p:pic>
      <p:sp>
        <p:nvSpPr>
          <p:cNvPr id="1600" name="Google Shape;1600;p118"/>
          <p:cNvSpPr/>
          <p:nvPr/>
        </p:nvSpPr>
        <p:spPr>
          <a:xfrm>
            <a:off x="457206" y="1421303"/>
            <a:ext cx="533400" cy="4767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Light"/>
                <a:ea typeface="Roboto Light"/>
                <a:cs typeface="Roboto Light"/>
                <a:sym typeface="Roboto Light"/>
              </a:rPr>
              <a:t>01</a:t>
            </a:r>
            <a:endParaRPr sz="2100">
              <a:solidFill>
                <a:schemeClr val="dk1"/>
              </a:solidFill>
              <a:latin typeface="Roboto Light"/>
              <a:ea typeface="Roboto Light"/>
              <a:cs typeface="Roboto Light"/>
              <a:sym typeface="Roboto Light"/>
            </a:endParaRPr>
          </a:p>
        </p:txBody>
      </p:sp>
      <p:sp>
        <p:nvSpPr>
          <p:cNvPr id="1601" name="Google Shape;1601;p118"/>
          <p:cNvSpPr/>
          <p:nvPr/>
        </p:nvSpPr>
        <p:spPr>
          <a:xfrm rot="10800000">
            <a:off x="593369" y="1810088"/>
            <a:ext cx="261029" cy="144694"/>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2" name="Google Shape;1602;p118"/>
          <p:cNvSpPr/>
          <p:nvPr/>
        </p:nvSpPr>
        <p:spPr>
          <a:xfrm>
            <a:off x="4936295" y="1423550"/>
            <a:ext cx="5304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chemeClr val="dk1"/>
                </a:solidFill>
                <a:latin typeface="Roboto Light"/>
                <a:ea typeface="Roboto Light"/>
                <a:cs typeface="Roboto Light"/>
                <a:sym typeface="Roboto Light"/>
              </a:rPr>
              <a:t>02</a:t>
            </a:r>
            <a:endParaRPr sz="2100">
              <a:solidFill>
                <a:schemeClr val="dk1"/>
              </a:solidFill>
              <a:latin typeface="Roboto Light"/>
              <a:ea typeface="Roboto Light"/>
              <a:cs typeface="Roboto Light"/>
              <a:sym typeface="Roboto Light"/>
            </a:endParaRPr>
          </a:p>
        </p:txBody>
      </p:sp>
      <p:sp>
        <p:nvSpPr>
          <p:cNvPr id="1603" name="Google Shape;1603;p118"/>
          <p:cNvSpPr/>
          <p:nvPr/>
        </p:nvSpPr>
        <p:spPr>
          <a:xfrm rot="10800000">
            <a:off x="5072469" y="181233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4" name="Google Shape;1604;p11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1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1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Types of ML</a:t>
            </a:r>
            <a:endParaRPr/>
          </a:p>
        </p:txBody>
      </p:sp>
      <p:sp>
        <p:nvSpPr>
          <p:cNvPr id="1607" name="Google Shape;1607;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group all of these models into two main buckets:</a:t>
            </a:r>
            <a:endParaRPr/>
          </a:p>
        </p:txBody>
      </p:sp>
      <p:sp>
        <p:nvSpPr>
          <p:cNvPr id="1608" name="Google Shape;1608;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9" name="Google Shape;1609;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0" name="Google Shape;1610;p118"/>
          <p:cNvSpPr txBox="1"/>
          <p:nvPr>
            <p:ph idx="1" type="subTitle"/>
          </p:nvPr>
        </p:nvSpPr>
        <p:spPr>
          <a:xfrm>
            <a:off x="1080250" y="1436250"/>
            <a:ext cx="2907300" cy="4761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Supervised learning</a:t>
            </a:r>
            <a:endParaRPr sz="2000">
              <a:latin typeface="Roboto"/>
              <a:ea typeface="Roboto"/>
              <a:cs typeface="Roboto"/>
              <a:sym typeface="Roboto"/>
            </a:endParaRPr>
          </a:p>
        </p:txBody>
      </p:sp>
      <p:sp>
        <p:nvSpPr>
          <p:cNvPr id="1611" name="Google Shape;1611;p118"/>
          <p:cNvSpPr txBox="1"/>
          <p:nvPr>
            <p:ph idx="2" type="subTitle"/>
          </p:nvPr>
        </p:nvSpPr>
        <p:spPr>
          <a:xfrm>
            <a:off x="5573150" y="1436250"/>
            <a:ext cx="2940900" cy="476100"/>
          </a:xfrm>
          <a:prstGeom prst="rect">
            <a:avLst/>
          </a:prstGeom>
          <a:no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Unsupervised learning</a:t>
            </a:r>
            <a:endParaRPr sz="2000">
              <a:latin typeface="Roboto"/>
              <a:ea typeface="Roboto"/>
              <a:cs typeface="Roboto"/>
              <a:sym typeface="Roboto"/>
            </a:endParaRPr>
          </a:p>
        </p:txBody>
      </p:sp>
      <p:sp>
        <p:nvSpPr>
          <p:cNvPr id="1612" name="Google Shape;1612;p118"/>
          <p:cNvSpPr txBox="1"/>
          <p:nvPr>
            <p:ph idx="3" type="subTitle"/>
          </p:nvPr>
        </p:nvSpPr>
        <p:spPr>
          <a:xfrm>
            <a:off x="-12275" y="2138475"/>
            <a:ext cx="4419300" cy="25377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lang="en" sz="1800">
                <a:latin typeface="Roboto Light"/>
                <a:ea typeface="Roboto Light"/>
                <a:cs typeface="Roboto Light"/>
                <a:sym typeface="Roboto Light"/>
              </a:rPr>
              <a:t>The algorithm learns on a </a:t>
            </a:r>
            <a:r>
              <a:rPr b="1" lang="en" sz="1800"/>
              <a:t>labeled dataset</a:t>
            </a:r>
            <a:r>
              <a:rPr lang="en" sz="1800">
                <a:latin typeface="Roboto Light"/>
                <a:ea typeface="Roboto Light"/>
                <a:cs typeface="Roboto Light"/>
                <a:sym typeface="Roboto Light"/>
              </a:rPr>
              <a:t>, where each example in the dataset is tagged with the answer. </a:t>
            </a:r>
            <a:endParaRPr sz="1800">
              <a:latin typeface="Roboto Light"/>
              <a:ea typeface="Roboto Light"/>
              <a:cs typeface="Roboto Light"/>
              <a:sym typeface="Roboto Light"/>
            </a:endParaRPr>
          </a:p>
          <a:p>
            <a:pPr indent="0" lvl="0" marL="0" rtl="0" algn="l">
              <a:lnSpc>
                <a:spcPct val="115000"/>
              </a:lnSpc>
              <a:spcBef>
                <a:spcPts val="1000"/>
              </a:spcBef>
              <a:spcAft>
                <a:spcPts val="0"/>
              </a:spcAft>
              <a:buNone/>
            </a:pPr>
            <a:r>
              <a:rPr lang="en" sz="1800">
                <a:latin typeface="Roboto Light"/>
                <a:ea typeface="Roboto Light"/>
                <a:cs typeface="Roboto Light"/>
                <a:sym typeface="Roboto Light"/>
              </a:rPr>
              <a:t>This provides an answer key that can be used to evaluate the accuracy of the training data.</a:t>
            </a:r>
            <a:endParaRPr sz="1800">
              <a:latin typeface="Roboto Light"/>
              <a:ea typeface="Roboto Light"/>
              <a:cs typeface="Roboto Light"/>
              <a:sym typeface="Roboto Light"/>
            </a:endParaRPr>
          </a:p>
        </p:txBody>
      </p:sp>
      <p:sp>
        <p:nvSpPr>
          <p:cNvPr id="1613" name="Google Shape;1613;p118"/>
          <p:cNvSpPr txBox="1"/>
          <p:nvPr>
            <p:ph idx="4" type="subTitle"/>
          </p:nvPr>
        </p:nvSpPr>
        <p:spPr>
          <a:xfrm>
            <a:off x="4598625" y="2138475"/>
            <a:ext cx="4491600" cy="25377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lang="en" sz="1800">
                <a:latin typeface="Roboto Light"/>
                <a:ea typeface="Roboto Light"/>
                <a:cs typeface="Roboto Light"/>
                <a:sym typeface="Roboto Light"/>
              </a:rPr>
              <a:t>The algorithm tries to make sense of an </a:t>
            </a:r>
            <a:r>
              <a:rPr b="1" lang="en" sz="1800"/>
              <a:t>unlabeled dataset</a:t>
            </a:r>
            <a:r>
              <a:rPr lang="en" sz="1800">
                <a:latin typeface="Roboto Light"/>
                <a:ea typeface="Roboto Light"/>
                <a:cs typeface="Roboto Light"/>
                <a:sym typeface="Roboto Light"/>
              </a:rPr>
              <a:t> by extracting features and patterns on its own.</a:t>
            </a:r>
            <a:endParaRPr sz="1800">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Font typeface="Arial"/>
              <a:buNone/>
            </a:pPr>
            <a:r>
              <a:rPr lang="en"/>
              <a:t>S</a:t>
            </a:r>
            <a:r>
              <a:rPr lang="en"/>
              <a:t>upervised Learning vs. Unsupervised</a:t>
            </a:r>
            <a:r>
              <a:rPr lang="en">
                <a:solidFill>
                  <a:schemeClr val="dk1"/>
                </a:solidFill>
              </a:rPr>
              <a:t> Learning</a:t>
            </a:r>
            <a:r>
              <a:rPr lang="en"/>
              <a:t> </a:t>
            </a:r>
            <a:r>
              <a:rPr b="1" lang="en" sz="1200">
                <a:solidFill>
                  <a:schemeClr val="lt1"/>
                </a:solidFill>
                <a:latin typeface="Roboto"/>
                <a:ea typeface="Roboto"/>
                <a:cs typeface="Roboto"/>
                <a:sym typeface="Roboto"/>
              </a:rPr>
              <a:t>Unsupervised Learning</a:t>
            </a:r>
            <a:endParaRPr/>
          </a:p>
          <a:p>
            <a:pPr indent="0" lvl="0" marL="0" rtl="0" algn="l">
              <a:spcBef>
                <a:spcPts val="0"/>
              </a:spcBef>
              <a:spcAft>
                <a:spcPts val="0"/>
              </a:spcAft>
              <a:buNone/>
            </a:pPr>
            <a:r>
              <a:t/>
            </a:r>
            <a:endParaRPr/>
          </a:p>
        </p:txBody>
      </p:sp>
      <p:sp>
        <p:nvSpPr>
          <p:cNvPr id="1619" name="Google Shape;1619;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0" name="Google Shape;1620;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1" name="Google Shape;1621;p119"/>
          <p:cNvSpPr/>
          <p:nvPr/>
        </p:nvSpPr>
        <p:spPr>
          <a:xfrm>
            <a:off x="838575" y="1073500"/>
            <a:ext cx="2743200" cy="489000"/>
          </a:xfrm>
          <a:prstGeom prst="roundRect">
            <a:avLst>
              <a:gd fmla="val 16667" name="adj"/>
            </a:avLst>
          </a:prstGeom>
          <a:solidFill>
            <a:srgbClr val="FFAB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Medium"/>
                <a:ea typeface="Roboto Medium"/>
                <a:cs typeface="Roboto Medium"/>
                <a:sym typeface="Roboto Medium"/>
              </a:rPr>
              <a:t>Supervised Learning</a:t>
            </a:r>
            <a:endParaRPr sz="1600">
              <a:solidFill>
                <a:schemeClr val="dk1"/>
              </a:solidFill>
              <a:latin typeface="Roboto Medium"/>
              <a:ea typeface="Roboto Medium"/>
              <a:cs typeface="Roboto Medium"/>
              <a:sym typeface="Roboto Medium"/>
            </a:endParaRPr>
          </a:p>
        </p:txBody>
      </p:sp>
      <p:sp>
        <p:nvSpPr>
          <p:cNvPr id="1622" name="Google Shape;1622;p119"/>
          <p:cNvSpPr/>
          <p:nvPr/>
        </p:nvSpPr>
        <p:spPr>
          <a:xfrm>
            <a:off x="5612900" y="1073500"/>
            <a:ext cx="2743200" cy="4890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Unsupervised Learning</a:t>
            </a:r>
            <a:endParaRPr sz="1600">
              <a:latin typeface="Roboto Medium"/>
              <a:ea typeface="Roboto Medium"/>
              <a:cs typeface="Roboto Medium"/>
              <a:sym typeface="Roboto Medium"/>
            </a:endParaRPr>
          </a:p>
        </p:txBody>
      </p:sp>
      <p:pic>
        <p:nvPicPr>
          <p:cNvPr id="1623" name="Google Shape;1623;p119"/>
          <p:cNvPicPr preferRelativeResize="0"/>
          <p:nvPr/>
        </p:nvPicPr>
        <p:blipFill>
          <a:blip r:embed="rId3">
            <a:alphaModFix/>
          </a:blip>
          <a:stretch>
            <a:fillRect/>
          </a:stretch>
        </p:blipFill>
        <p:spPr>
          <a:xfrm>
            <a:off x="4196600" y="828675"/>
            <a:ext cx="827475" cy="3971975"/>
          </a:xfrm>
          <a:prstGeom prst="rect">
            <a:avLst/>
          </a:prstGeom>
          <a:noFill/>
          <a:ln>
            <a:noFill/>
          </a:ln>
        </p:spPr>
      </p:pic>
      <p:sp>
        <p:nvSpPr>
          <p:cNvPr id="1624" name="Google Shape;1624;p119"/>
          <p:cNvSpPr/>
          <p:nvPr/>
        </p:nvSpPr>
        <p:spPr>
          <a:xfrm>
            <a:off x="4273213" y="2217550"/>
            <a:ext cx="556500" cy="5565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vs.</a:t>
            </a:r>
            <a:endParaRPr sz="1800">
              <a:solidFill>
                <a:srgbClr val="FFFFFF"/>
              </a:solidFill>
              <a:latin typeface="Roboto"/>
              <a:ea typeface="Roboto"/>
              <a:cs typeface="Roboto"/>
              <a:sym typeface="Roboto"/>
            </a:endParaRPr>
          </a:p>
        </p:txBody>
      </p:sp>
      <p:cxnSp>
        <p:nvCxnSpPr>
          <p:cNvPr id="1625" name="Google Shape;1625;p119"/>
          <p:cNvCxnSpPr/>
          <p:nvPr/>
        </p:nvCxnSpPr>
        <p:spPr>
          <a:xfrm>
            <a:off x="1194861" y="1878692"/>
            <a:ext cx="0" cy="2149800"/>
          </a:xfrm>
          <a:prstGeom prst="straightConnector1">
            <a:avLst/>
          </a:prstGeom>
          <a:noFill/>
          <a:ln cap="flat" cmpd="sng" w="19050">
            <a:solidFill>
              <a:srgbClr val="000000"/>
            </a:solidFill>
            <a:prstDash val="solid"/>
            <a:round/>
            <a:headEnd len="med" w="med" type="stealth"/>
            <a:tailEnd len="med" w="med" type="none"/>
          </a:ln>
        </p:spPr>
      </p:cxnSp>
      <p:cxnSp>
        <p:nvCxnSpPr>
          <p:cNvPr id="1626" name="Google Shape;1626;p119"/>
          <p:cNvCxnSpPr/>
          <p:nvPr/>
        </p:nvCxnSpPr>
        <p:spPr>
          <a:xfrm>
            <a:off x="2269625" y="2953471"/>
            <a:ext cx="0" cy="2149800"/>
          </a:xfrm>
          <a:prstGeom prst="straightConnector1">
            <a:avLst/>
          </a:prstGeom>
          <a:noFill/>
          <a:ln cap="flat" cmpd="sng" w="19050">
            <a:solidFill>
              <a:srgbClr val="000000"/>
            </a:solidFill>
            <a:prstDash val="solid"/>
            <a:round/>
            <a:headEnd len="med" w="med" type="stealth"/>
            <a:tailEnd len="med" w="med" type="none"/>
          </a:ln>
        </p:spPr>
      </p:cxnSp>
      <p:sp>
        <p:nvSpPr>
          <p:cNvPr id="1627" name="Google Shape;1627;p119"/>
          <p:cNvSpPr txBox="1"/>
          <p:nvPr/>
        </p:nvSpPr>
        <p:spPr>
          <a:xfrm>
            <a:off x="746049" y="2774050"/>
            <a:ext cx="448800" cy="3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x</a:t>
            </a:r>
            <a:r>
              <a:rPr baseline="-25000" lang="en" sz="1800">
                <a:latin typeface="Roboto"/>
                <a:ea typeface="Roboto"/>
                <a:cs typeface="Roboto"/>
                <a:sym typeface="Roboto"/>
              </a:rPr>
              <a:t>2</a:t>
            </a:r>
            <a:endParaRPr baseline="-25000" sz="1800">
              <a:latin typeface="Roboto"/>
              <a:ea typeface="Roboto"/>
              <a:cs typeface="Roboto"/>
              <a:sym typeface="Roboto"/>
            </a:endParaRPr>
          </a:p>
        </p:txBody>
      </p:sp>
      <p:sp>
        <p:nvSpPr>
          <p:cNvPr id="1628" name="Google Shape;1628;p119"/>
          <p:cNvSpPr txBox="1"/>
          <p:nvPr/>
        </p:nvSpPr>
        <p:spPr>
          <a:xfrm>
            <a:off x="2045224" y="4028375"/>
            <a:ext cx="448800" cy="3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x</a:t>
            </a:r>
            <a:r>
              <a:rPr baseline="-25000" lang="en" sz="1800">
                <a:latin typeface="Roboto"/>
                <a:ea typeface="Roboto"/>
                <a:cs typeface="Roboto"/>
                <a:sym typeface="Roboto"/>
              </a:rPr>
              <a:t>1</a:t>
            </a:r>
            <a:endParaRPr baseline="-25000" sz="1800">
              <a:latin typeface="Roboto"/>
              <a:ea typeface="Roboto"/>
              <a:cs typeface="Roboto"/>
              <a:sym typeface="Roboto"/>
            </a:endParaRPr>
          </a:p>
        </p:txBody>
      </p:sp>
      <p:sp>
        <p:nvSpPr>
          <p:cNvPr id="1629" name="Google Shape;1629;p119"/>
          <p:cNvSpPr/>
          <p:nvPr/>
        </p:nvSpPr>
        <p:spPr>
          <a:xfrm rot="5400000">
            <a:off x="1349600" y="2954238"/>
            <a:ext cx="974100" cy="991200"/>
          </a:xfrm>
          <a:prstGeom prst="ellipse">
            <a:avLst/>
          </a:prstGeom>
          <a:noFill/>
          <a:ln cap="flat" cmpd="sng" w="2857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9"/>
          <p:cNvSpPr/>
          <p:nvPr/>
        </p:nvSpPr>
        <p:spPr>
          <a:xfrm>
            <a:off x="1719606" y="3184345"/>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9"/>
          <p:cNvSpPr/>
          <p:nvPr/>
        </p:nvSpPr>
        <p:spPr>
          <a:xfrm>
            <a:off x="1784780" y="3580139"/>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9"/>
          <p:cNvSpPr/>
          <p:nvPr/>
        </p:nvSpPr>
        <p:spPr>
          <a:xfrm>
            <a:off x="1947931" y="3307319"/>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9"/>
          <p:cNvSpPr/>
          <p:nvPr/>
        </p:nvSpPr>
        <p:spPr>
          <a:xfrm>
            <a:off x="1491279" y="3382566"/>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9"/>
          <p:cNvSpPr/>
          <p:nvPr/>
        </p:nvSpPr>
        <p:spPr>
          <a:xfrm rot="5400000">
            <a:off x="2353925" y="2119713"/>
            <a:ext cx="974100" cy="991200"/>
          </a:xfrm>
          <a:prstGeom prst="ellipse">
            <a:avLst/>
          </a:prstGeom>
          <a:noFill/>
          <a:ln cap="flat" cmpd="sng" w="2857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9"/>
          <p:cNvSpPr/>
          <p:nvPr/>
        </p:nvSpPr>
        <p:spPr>
          <a:xfrm>
            <a:off x="3014418" y="2529543"/>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9"/>
          <p:cNvSpPr/>
          <p:nvPr/>
        </p:nvSpPr>
        <p:spPr>
          <a:xfrm>
            <a:off x="2560138" y="2769144"/>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9"/>
          <p:cNvSpPr/>
          <p:nvPr/>
        </p:nvSpPr>
        <p:spPr>
          <a:xfrm>
            <a:off x="2699872" y="2525920"/>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9"/>
          <p:cNvSpPr/>
          <p:nvPr/>
        </p:nvSpPr>
        <p:spPr>
          <a:xfrm>
            <a:off x="2501416" y="2347109"/>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9" name="Google Shape;1639;p119"/>
          <p:cNvCxnSpPr/>
          <p:nvPr/>
        </p:nvCxnSpPr>
        <p:spPr>
          <a:xfrm>
            <a:off x="5909736" y="1878692"/>
            <a:ext cx="0" cy="2149800"/>
          </a:xfrm>
          <a:prstGeom prst="straightConnector1">
            <a:avLst/>
          </a:prstGeom>
          <a:noFill/>
          <a:ln cap="flat" cmpd="sng" w="19050">
            <a:solidFill>
              <a:srgbClr val="000000"/>
            </a:solidFill>
            <a:prstDash val="solid"/>
            <a:round/>
            <a:headEnd len="med" w="med" type="stealth"/>
            <a:tailEnd len="med" w="med" type="none"/>
          </a:ln>
        </p:spPr>
      </p:cxnSp>
      <p:cxnSp>
        <p:nvCxnSpPr>
          <p:cNvPr id="1640" name="Google Shape;1640;p119"/>
          <p:cNvCxnSpPr/>
          <p:nvPr/>
        </p:nvCxnSpPr>
        <p:spPr>
          <a:xfrm>
            <a:off x="6984500" y="2953471"/>
            <a:ext cx="0" cy="2149800"/>
          </a:xfrm>
          <a:prstGeom prst="straightConnector1">
            <a:avLst/>
          </a:prstGeom>
          <a:noFill/>
          <a:ln cap="flat" cmpd="sng" w="19050">
            <a:solidFill>
              <a:srgbClr val="000000"/>
            </a:solidFill>
            <a:prstDash val="solid"/>
            <a:round/>
            <a:headEnd len="med" w="med" type="stealth"/>
            <a:tailEnd len="med" w="med" type="none"/>
          </a:ln>
        </p:spPr>
      </p:cxnSp>
      <p:sp>
        <p:nvSpPr>
          <p:cNvPr id="1641" name="Google Shape;1641;p119"/>
          <p:cNvSpPr txBox="1"/>
          <p:nvPr/>
        </p:nvSpPr>
        <p:spPr>
          <a:xfrm>
            <a:off x="5460924" y="2774050"/>
            <a:ext cx="448800" cy="3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x</a:t>
            </a:r>
            <a:r>
              <a:rPr baseline="-25000" lang="en" sz="1800">
                <a:latin typeface="Roboto"/>
                <a:ea typeface="Roboto"/>
                <a:cs typeface="Roboto"/>
                <a:sym typeface="Roboto"/>
              </a:rPr>
              <a:t>2</a:t>
            </a:r>
            <a:endParaRPr baseline="-25000" sz="1800">
              <a:latin typeface="Roboto"/>
              <a:ea typeface="Roboto"/>
              <a:cs typeface="Roboto"/>
              <a:sym typeface="Roboto"/>
            </a:endParaRPr>
          </a:p>
        </p:txBody>
      </p:sp>
      <p:sp>
        <p:nvSpPr>
          <p:cNvPr id="1642" name="Google Shape;1642;p119"/>
          <p:cNvSpPr txBox="1"/>
          <p:nvPr/>
        </p:nvSpPr>
        <p:spPr>
          <a:xfrm>
            <a:off x="6760099" y="4028375"/>
            <a:ext cx="448800" cy="3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x</a:t>
            </a:r>
            <a:r>
              <a:rPr baseline="-25000" lang="en" sz="1800">
                <a:latin typeface="Roboto"/>
                <a:ea typeface="Roboto"/>
                <a:cs typeface="Roboto"/>
                <a:sym typeface="Roboto"/>
              </a:rPr>
              <a:t>1</a:t>
            </a:r>
            <a:endParaRPr baseline="-25000" sz="1800">
              <a:latin typeface="Roboto"/>
              <a:ea typeface="Roboto"/>
              <a:cs typeface="Roboto"/>
              <a:sym typeface="Roboto"/>
            </a:endParaRPr>
          </a:p>
        </p:txBody>
      </p:sp>
      <p:sp>
        <p:nvSpPr>
          <p:cNvPr id="1643" name="Google Shape;1643;p119"/>
          <p:cNvSpPr/>
          <p:nvPr/>
        </p:nvSpPr>
        <p:spPr>
          <a:xfrm>
            <a:off x="6434481" y="3184345"/>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9"/>
          <p:cNvSpPr/>
          <p:nvPr/>
        </p:nvSpPr>
        <p:spPr>
          <a:xfrm>
            <a:off x="6499655" y="3580139"/>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9"/>
          <p:cNvSpPr/>
          <p:nvPr/>
        </p:nvSpPr>
        <p:spPr>
          <a:xfrm>
            <a:off x="6662806" y="3307319"/>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9"/>
          <p:cNvSpPr/>
          <p:nvPr/>
        </p:nvSpPr>
        <p:spPr>
          <a:xfrm>
            <a:off x="6206154" y="3382566"/>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9"/>
          <p:cNvSpPr/>
          <p:nvPr/>
        </p:nvSpPr>
        <p:spPr>
          <a:xfrm>
            <a:off x="7275575" y="2128275"/>
            <a:ext cx="343500" cy="359100"/>
          </a:xfrm>
          <a:prstGeom prst="mathMultiply">
            <a:avLst>
              <a:gd fmla="val 23520" name="adj1"/>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9"/>
          <p:cNvSpPr/>
          <p:nvPr/>
        </p:nvSpPr>
        <p:spPr>
          <a:xfrm>
            <a:off x="7342250" y="2439400"/>
            <a:ext cx="343500" cy="359100"/>
          </a:xfrm>
          <a:prstGeom prst="mathMultiply">
            <a:avLst>
              <a:gd fmla="val 23520" name="adj1"/>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9"/>
          <p:cNvSpPr/>
          <p:nvPr/>
        </p:nvSpPr>
        <p:spPr>
          <a:xfrm>
            <a:off x="7208900" y="2708350"/>
            <a:ext cx="343500" cy="359100"/>
          </a:xfrm>
          <a:prstGeom prst="mathMultiply">
            <a:avLst>
              <a:gd fmla="val 23520" name="adj1"/>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9"/>
          <p:cNvSpPr/>
          <p:nvPr/>
        </p:nvSpPr>
        <p:spPr>
          <a:xfrm>
            <a:off x="7685750" y="2439400"/>
            <a:ext cx="343500" cy="359100"/>
          </a:xfrm>
          <a:prstGeom prst="mathMultiply">
            <a:avLst>
              <a:gd fmla="val 23520" name="adj1"/>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20"/>
          <p:cNvSpPr/>
          <p:nvPr/>
        </p:nvSpPr>
        <p:spPr>
          <a:xfrm>
            <a:off x="498400" y="1564046"/>
            <a:ext cx="8245200" cy="3246000"/>
          </a:xfrm>
          <a:prstGeom prst="roundRect">
            <a:avLst>
              <a:gd fmla="val 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6" name="Google Shape;1656;p120"/>
          <p:cNvPicPr preferRelativeResize="0"/>
          <p:nvPr/>
        </p:nvPicPr>
        <p:blipFill rotWithShape="1">
          <a:blip r:embed="rId3">
            <a:alphaModFix/>
          </a:blip>
          <a:srcRect b="10233" l="8375" r="6424" t="8610"/>
          <a:stretch/>
        </p:blipFill>
        <p:spPr>
          <a:xfrm flipH="1">
            <a:off x="2709400" y="1612250"/>
            <a:ext cx="3308252" cy="3149601"/>
          </a:xfrm>
          <a:prstGeom prst="rect">
            <a:avLst/>
          </a:prstGeom>
          <a:noFill/>
          <a:ln>
            <a:noFill/>
          </a:ln>
        </p:spPr>
      </p:pic>
      <p:sp>
        <p:nvSpPr>
          <p:cNvPr id="1657" name="Google Shape;1657;p12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Reinforcement Learning </a:t>
            </a:r>
            <a:endParaRPr/>
          </a:p>
        </p:txBody>
      </p:sp>
      <p:sp>
        <p:nvSpPr>
          <p:cNvPr id="1658" name="Google Shape;1658;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third type of machine learning algorithm is used less frequently but still has important applications in data analytics. </a:t>
            </a:r>
            <a:endParaRPr/>
          </a:p>
        </p:txBody>
      </p:sp>
      <p:sp>
        <p:nvSpPr>
          <p:cNvPr id="1659" name="Google Shape;1659;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0" name="Google Shape;1660;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https://perfectial.com</a:t>
            </a:r>
            <a:endParaRPr/>
          </a:p>
        </p:txBody>
      </p:sp>
      <p:sp>
        <p:nvSpPr>
          <p:cNvPr id="1661" name="Google Shape;1661;p120"/>
          <p:cNvSpPr txBox="1"/>
          <p:nvPr/>
        </p:nvSpPr>
        <p:spPr>
          <a:xfrm>
            <a:off x="5765250" y="1710550"/>
            <a:ext cx="2513100" cy="585000"/>
          </a:xfrm>
          <a:prstGeom prst="rect">
            <a:avLst/>
          </a:prstGeom>
          <a:noFill/>
          <a:ln>
            <a:noFill/>
          </a:ln>
        </p:spPr>
        <p:txBody>
          <a:bodyPr anchorCtr="0" anchor="t" bIns="91425" lIns="91425" spcFirstLastPara="1" rIns="91425" wrap="square" tIns="91425">
            <a:spAutoFit/>
          </a:bodyPr>
          <a:lstStyle/>
          <a:p>
            <a:pPr indent="-173990" lvl="0" marL="320040" rtl="0" algn="l">
              <a:spcBef>
                <a:spcPts val="0"/>
              </a:spcBef>
              <a:spcAft>
                <a:spcPts val="0"/>
              </a:spcAft>
              <a:buClr>
                <a:schemeClr val="dk1"/>
              </a:buClr>
              <a:buSzPts val="1300"/>
              <a:buFont typeface="Roboto"/>
              <a:buAutoNum type="arabicPeriod" startAt="3"/>
            </a:pPr>
            <a:r>
              <a:rPr b="1" lang="en" sz="1300">
                <a:solidFill>
                  <a:schemeClr val="dk1"/>
                </a:solidFill>
                <a:latin typeface="Roboto"/>
                <a:ea typeface="Roboto"/>
                <a:cs typeface="Roboto"/>
                <a:sym typeface="Roboto"/>
              </a:rPr>
              <a:t>T</a:t>
            </a:r>
            <a:r>
              <a:rPr b="1" lang="en" sz="1300">
                <a:solidFill>
                  <a:schemeClr val="dk1"/>
                </a:solidFill>
                <a:latin typeface="Roboto"/>
                <a:ea typeface="Roboto"/>
                <a:cs typeface="Roboto"/>
                <a:sym typeface="Roboto"/>
              </a:rPr>
              <a:t>he agent again observes the current environment.</a:t>
            </a:r>
            <a:endParaRPr b="1" sz="1300">
              <a:latin typeface="Roboto"/>
              <a:ea typeface="Roboto"/>
              <a:cs typeface="Roboto"/>
              <a:sym typeface="Roboto"/>
            </a:endParaRPr>
          </a:p>
        </p:txBody>
      </p:sp>
      <p:sp>
        <p:nvSpPr>
          <p:cNvPr id="1662" name="Google Shape;1662;p120"/>
          <p:cNvSpPr txBox="1"/>
          <p:nvPr/>
        </p:nvSpPr>
        <p:spPr>
          <a:xfrm>
            <a:off x="5840525" y="3690750"/>
            <a:ext cx="2250000" cy="785100"/>
          </a:xfrm>
          <a:prstGeom prst="rect">
            <a:avLst/>
          </a:prstGeom>
          <a:noFill/>
          <a:ln>
            <a:noFill/>
          </a:ln>
        </p:spPr>
        <p:txBody>
          <a:bodyPr anchorCtr="0" anchor="t" bIns="91425" lIns="0" spcFirstLastPara="1" rIns="0" wrap="square" tIns="91425">
            <a:spAutoFit/>
          </a:bodyPr>
          <a:lstStyle/>
          <a:p>
            <a:pPr indent="-173990" lvl="0" marL="320040" rtl="0" algn="l">
              <a:spcBef>
                <a:spcPts val="0"/>
              </a:spcBef>
              <a:spcAft>
                <a:spcPts val="0"/>
              </a:spcAft>
              <a:buClr>
                <a:schemeClr val="dk1"/>
              </a:buClr>
              <a:buSzPts val="1300"/>
              <a:buFont typeface="Roboto"/>
              <a:buAutoNum type="arabicPeriod" startAt="2"/>
            </a:pPr>
            <a:r>
              <a:rPr b="1" lang="en" sz="1300">
                <a:solidFill>
                  <a:schemeClr val="dk1"/>
                </a:solidFill>
                <a:latin typeface="Roboto"/>
                <a:ea typeface="Roboto"/>
                <a:cs typeface="Roboto"/>
                <a:sym typeface="Roboto"/>
              </a:rPr>
              <a:t>It then measures how closely that action took it to completing a task.</a:t>
            </a:r>
            <a:endParaRPr b="1" sz="1300">
              <a:latin typeface="Roboto"/>
              <a:ea typeface="Roboto"/>
              <a:cs typeface="Roboto"/>
              <a:sym typeface="Roboto"/>
            </a:endParaRPr>
          </a:p>
        </p:txBody>
      </p:sp>
      <p:pic>
        <p:nvPicPr>
          <p:cNvPr id="1663" name="Google Shape;1663;p120"/>
          <p:cNvPicPr preferRelativeResize="0"/>
          <p:nvPr/>
        </p:nvPicPr>
        <p:blipFill>
          <a:blip r:embed="rId5">
            <a:alphaModFix/>
          </a:blip>
          <a:stretch>
            <a:fillRect/>
          </a:stretch>
        </p:blipFill>
        <p:spPr>
          <a:xfrm>
            <a:off x="3748000" y="2107463"/>
            <a:ext cx="1231074" cy="1700899"/>
          </a:xfrm>
          <a:prstGeom prst="rect">
            <a:avLst/>
          </a:prstGeom>
          <a:noFill/>
          <a:ln>
            <a:noFill/>
          </a:ln>
        </p:spPr>
      </p:pic>
      <p:sp>
        <p:nvSpPr>
          <p:cNvPr id="1664" name="Google Shape;1664;p120"/>
          <p:cNvSpPr txBox="1"/>
          <p:nvPr/>
        </p:nvSpPr>
        <p:spPr>
          <a:xfrm>
            <a:off x="827675" y="3003650"/>
            <a:ext cx="1932900" cy="785100"/>
          </a:xfrm>
          <a:prstGeom prst="rect">
            <a:avLst/>
          </a:prstGeom>
          <a:noFill/>
          <a:ln>
            <a:noFill/>
          </a:ln>
        </p:spPr>
        <p:txBody>
          <a:bodyPr anchorCtr="0" anchor="t" bIns="91425" lIns="0" spcFirstLastPara="1" rIns="0" wrap="square" tIns="91425">
            <a:spAutoFit/>
          </a:bodyPr>
          <a:lstStyle/>
          <a:p>
            <a:pPr indent="-173990" lvl="0" marL="320040" rtl="0" algn="l">
              <a:spcBef>
                <a:spcPts val="0"/>
              </a:spcBef>
              <a:spcAft>
                <a:spcPts val="0"/>
              </a:spcAft>
              <a:buClr>
                <a:schemeClr val="dk1"/>
              </a:buClr>
              <a:buSzPts val="1300"/>
              <a:buFont typeface="Roboto"/>
              <a:buAutoNum type="arabicPeriod"/>
            </a:pPr>
            <a:r>
              <a:rPr b="1" lang="en" sz="1300">
                <a:solidFill>
                  <a:schemeClr val="dk1"/>
                </a:solidFill>
                <a:latin typeface="Roboto"/>
                <a:ea typeface="Roboto"/>
                <a:cs typeface="Roboto"/>
                <a:sym typeface="Roboto"/>
              </a:rPr>
              <a:t>The agent observes its environment, takes an action.</a:t>
            </a:r>
            <a:endParaRPr b="1" sz="1300">
              <a:latin typeface="Roboto"/>
              <a:ea typeface="Roboto"/>
              <a:cs typeface="Roboto"/>
              <a:sym typeface="Roboto"/>
            </a:endParaRPr>
          </a:p>
        </p:txBody>
      </p:sp>
      <p:sp>
        <p:nvSpPr>
          <p:cNvPr id="1665" name="Google Shape;1665;p120"/>
          <p:cNvSpPr/>
          <p:nvPr/>
        </p:nvSpPr>
        <p:spPr>
          <a:xfrm>
            <a:off x="498400" y="1564046"/>
            <a:ext cx="1639800" cy="36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oboto Medium"/>
                <a:ea typeface="Roboto Medium"/>
                <a:cs typeface="Roboto Medium"/>
                <a:sym typeface="Roboto Medium"/>
              </a:rPr>
              <a:t>Environment</a:t>
            </a:r>
            <a:endParaRPr sz="1600">
              <a:solidFill>
                <a:schemeClr val="lt1"/>
              </a:solidFill>
              <a:latin typeface="Roboto Medium"/>
              <a:ea typeface="Roboto Medium"/>
              <a:cs typeface="Roboto Medium"/>
              <a:sym typeface="Roboto Medium"/>
            </a:endParaRPr>
          </a:p>
        </p:txBody>
      </p:sp>
      <p:sp>
        <p:nvSpPr>
          <p:cNvPr id="1666" name="Google Shape;1666;p120"/>
          <p:cNvSpPr/>
          <p:nvPr/>
        </p:nvSpPr>
        <p:spPr>
          <a:xfrm>
            <a:off x="3876175" y="3720350"/>
            <a:ext cx="988800" cy="288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oboto Medium"/>
                <a:ea typeface="Roboto Medium"/>
                <a:cs typeface="Roboto Medium"/>
                <a:sym typeface="Roboto Medium"/>
              </a:rPr>
              <a:t>Agent</a:t>
            </a:r>
            <a:endParaRPr sz="1600">
              <a:solidFill>
                <a:schemeClr val="lt1"/>
              </a:solidFill>
              <a:latin typeface="Roboto Medium"/>
              <a:ea typeface="Roboto Medium"/>
              <a:cs typeface="Roboto Medium"/>
              <a:sym typeface="Roboto Medium"/>
            </a:endParaRPr>
          </a:p>
        </p:txBody>
      </p:sp>
      <p:sp>
        <p:nvSpPr>
          <p:cNvPr id="1667" name="Google Shape;1667;p120"/>
          <p:cNvSpPr/>
          <p:nvPr/>
        </p:nvSpPr>
        <p:spPr>
          <a:xfrm>
            <a:off x="2526700" y="2151775"/>
            <a:ext cx="1221300" cy="4371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State</a:t>
            </a:r>
            <a:endParaRPr/>
          </a:p>
        </p:txBody>
      </p:sp>
      <p:sp>
        <p:nvSpPr>
          <p:cNvPr id="1668" name="Google Shape;1668;p120"/>
          <p:cNvSpPr/>
          <p:nvPr/>
        </p:nvSpPr>
        <p:spPr>
          <a:xfrm>
            <a:off x="5209200" y="2621763"/>
            <a:ext cx="1221300" cy="4371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Reward</a:t>
            </a:r>
            <a:endParaRPr/>
          </a:p>
        </p:txBody>
      </p:sp>
      <p:sp>
        <p:nvSpPr>
          <p:cNvPr id="1669" name="Google Shape;1669;p120"/>
          <p:cNvSpPr/>
          <p:nvPr/>
        </p:nvSpPr>
        <p:spPr>
          <a:xfrm>
            <a:off x="2933925" y="4143938"/>
            <a:ext cx="1221300" cy="4371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Action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450" name="Google Shape;1450;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this lesson, you will be able to:</a:t>
            </a:r>
            <a:endParaRPr/>
          </a:p>
        </p:txBody>
      </p:sp>
      <p:sp>
        <p:nvSpPr>
          <p:cNvPr id="1451" name="Google Shape;1451;p103"/>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Recognize the differences between supervised and unsupervised machine learning (ML).</a:t>
            </a:r>
            <a:endParaRPr sz="1500"/>
          </a:p>
        </p:txBody>
      </p:sp>
      <p:sp>
        <p:nvSpPr>
          <p:cNvPr id="1452" name="Google Shape;1452;p103"/>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Define clustering and how it is used in data analytics.</a:t>
            </a:r>
            <a:endParaRPr sz="1500"/>
          </a:p>
        </p:txBody>
      </p:sp>
      <p:sp>
        <p:nvSpPr>
          <p:cNvPr id="1453" name="Google Shape;1453;p103"/>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Apply the K-means algorithm to identify clusters in a given dataset.</a:t>
            </a:r>
            <a:endParaRPr sz="1500"/>
          </a:p>
        </p:txBody>
      </p:sp>
      <p:sp>
        <p:nvSpPr>
          <p:cNvPr id="1454" name="Google Shape;1454;p103"/>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Use the elbow method to determine the optimal number of clusters for a dataset.</a:t>
            </a:r>
            <a:endParaRPr sz="1500"/>
          </a:p>
        </p:txBody>
      </p:sp>
      <p:sp>
        <p:nvSpPr>
          <p:cNvPr id="1455" name="Google Shape;1455;p103"/>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6" name="Google Shape;1456;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73" name="Shape 1673"/>
        <p:cNvGrpSpPr/>
        <p:nvPr/>
      </p:nvGrpSpPr>
      <p:grpSpPr>
        <a:xfrm>
          <a:off x="0" y="0"/>
          <a:ext cx="0" cy="0"/>
          <a:chOff x="0" y="0"/>
          <a:chExt cx="0" cy="0"/>
        </a:xfrm>
      </p:grpSpPr>
      <p:sp>
        <p:nvSpPr>
          <p:cNvPr id="1674" name="Google Shape;1674;p12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Three Types of ML</a:t>
            </a:r>
            <a:endParaRPr/>
          </a:p>
        </p:txBody>
      </p:sp>
      <p:sp>
        <p:nvSpPr>
          <p:cNvPr id="1675" name="Google Shape;1675;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6" name="Google Shape;1676;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3"/>
              </a:rPr>
              <a:t>https://perfectial.com</a:t>
            </a:r>
            <a:endParaRPr>
              <a:solidFill>
                <a:schemeClr val="dk1"/>
              </a:solidFill>
            </a:endParaRPr>
          </a:p>
          <a:p>
            <a:pPr indent="0" lvl="0" marL="0" rtl="0" algn="l">
              <a:spcBef>
                <a:spcPts val="0"/>
              </a:spcBef>
              <a:spcAft>
                <a:spcPts val="0"/>
              </a:spcAft>
              <a:buNone/>
            </a:pPr>
            <a:r>
              <a:t/>
            </a:r>
            <a:endParaRPr/>
          </a:p>
        </p:txBody>
      </p:sp>
      <p:sp>
        <p:nvSpPr>
          <p:cNvPr id="1677" name="Google Shape;1677;p121"/>
          <p:cNvSpPr/>
          <p:nvPr/>
        </p:nvSpPr>
        <p:spPr>
          <a:xfrm>
            <a:off x="3081625" y="1164338"/>
            <a:ext cx="2821500" cy="62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oboto Medium"/>
                <a:ea typeface="Roboto Medium"/>
                <a:cs typeface="Roboto Medium"/>
                <a:sym typeface="Roboto Medium"/>
              </a:rPr>
              <a:t>Machine Learning</a:t>
            </a:r>
            <a:endParaRPr sz="2000">
              <a:solidFill>
                <a:schemeClr val="lt1"/>
              </a:solidFill>
              <a:latin typeface="Roboto Medium"/>
              <a:ea typeface="Roboto Medium"/>
              <a:cs typeface="Roboto Medium"/>
              <a:sym typeface="Roboto Medium"/>
            </a:endParaRPr>
          </a:p>
        </p:txBody>
      </p:sp>
      <p:sp>
        <p:nvSpPr>
          <p:cNvPr id="1678" name="Google Shape;1678;p121"/>
          <p:cNvSpPr/>
          <p:nvPr/>
        </p:nvSpPr>
        <p:spPr>
          <a:xfrm>
            <a:off x="701800" y="2821213"/>
            <a:ext cx="2219400" cy="621300"/>
          </a:xfrm>
          <a:prstGeom prst="rect">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oboto Medium"/>
                <a:ea typeface="Roboto Medium"/>
                <a:cs typeface="Roboto Medium"/>
                <a:sym typeface="Roboto Medium"/>
              </a:rPr>
              <a:t>Supervised</a:t>
            </a:r>
            <a:endParaRPr sz="2000">
              <a:solidFill>
                <a:schemeClr val="dk1"/>
              </a:solidFill>
              <a:latin typeface="Roboto Medium"/>
              <a:ea typeface="Roboto Medium"/>
              <a:cs typeface="Roboto Medium"/>
              <a:sym typeface="Roboto Medium"/>
            </a:endParaRPr>
          </a:p>
        </p:txBody>
      </p:sp>
      <p:sp>
        <p:nvSpPr>
          <p:cNvPr id="1679" name="Google Shape;1679;p121"/>
          <p:cNvSpPr/>
          <p:nvPr/>
        </p:nvSpPr>
        <p:spPr>
          <a:xfrm>
            <a:off x="3382832" y="2821213"/>
            <a:ext cx="2219400" cy="621300"/>
          </a:xfrm>
          <a:prstGeom prst="rect">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oboto Medium"/>
                <a:ea typeface="Roboto Medium"/>
                <a:cs typeface="Roboto Medium"/>
                <a:sym typeface="Roboto Medium"/>
              </a:rPr>
              <a:t>Uns</a:t>
            </a:r>
            <a:r>
              <a:rPr lang="en" sz="2000">
                <a:solidFill>
                  <a:schemeClr val="dk1"/>
                </a:solidFill>
                <a:latin typeface="Roboto Medium"/>
                <a:ea typeface="Roboto Medium"/>
                <a:cs typeface="Roboto Medium"/>
                <a:sym typeface="Roboto Medium"/>
              </a:rPr>
              <a:t>upervised</a:t>
            </a:r>
            <a:endParaRPr sz="2000">
              <a:solidFill>
                <a:schemeClr val="dk1"/>
              </a:solidFill>
              <a:latin typeface="Roboto Medium"/>
              <a:ea typeface="Roboto Medium"/>
              <a:cs typeface="Roboto Medium"/>
              <a:sym typeface="Roboto Medium"/>
            </a:endParaRPr>
          </a:p>
        </p:txBody>
      </p:sp>
      <p:sp>
        <p:nvSpPr>
          <p:cNvPr id="1680" name="Google Shape;1680;p121"/>
          <p:cNvSpPr/>
          <p:nvPr/>
        </p:nvSpPr>
        <p:spPr>
          <a:xfrm>
            <a:off x="6063863" y="2821213"/>
            <a:ext cx="2219400" cy="621300"/>
          </a:xfrm>
          <a:prstGeom prst="rect">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oboto Medium"/>
                <a:ea typeface="Roboto Medium"/>
                <a:cs typeface="Roboto Medium"/>
                <a:sym typeface="Roboto Medium"/>
              </a:rPr>
              <a:t>Reinforcement</a:t>
            </a:r>
            <a:endParaRPr sz="2000">
              <a:solidFill>
                <a:schemeClr val="dk1"/>
              </a:solidFill>
              <a:latin typeface="Roboto Medium"/>
              <a:ea typeface="Roboto Medium"/>
              <a:cs typeface="Roboto Medium"/>
              <a:sym typeface="Roboto Medium"/>
            </a:endParaRPr>
          </a:p>
        </p:txBody>
      </p:sp>
      <p:sp>
        <p:nvSpPr>
          <p:cNvPr id="1681" name="Google Shape;1681;p121"/>
          <p:cNvSpPr/>
          <p:nvPr/>
        </p:nvSpPr>
        <p:spPr>
          <a:xfrm>
            <a:off x="701800" y="3558371"/>
            <a:ext cx="22194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a:ea typeface="Roboto"/>
                <a:cs typeface="Roboto"/>
                <a:sym typeface="Roboto"/>
              </a:rPr>
              <a:t>Task driven</a:t>
            </a:r>
            <a:endParaRPr sz="1600">
              <a:solidFill>
                <a:schemeClr val="dk1"/>
              </a:solidFill>
              <a:latin typeface="Roboto"/>
              <a:ea typeface="Roboto"/>
              <a:cs typeface="Roboto"/>
              <a:sym typeface="Roboto"/>
            </a:endParaRPr>
          </a:p>
          <a:p>
            <a:pPr indent="0" lvl="0" marL="0" rtl="0" algn="ctr">
              <a:spcBef>
                <a:spcPts val="0"/>
              </a:spcBef>
              <a:spcAft>
                <a:spcPts val="0"/>
              </a:spcAft>
              <a:buNone/>
            </a:pPr>
            <a:r>
              <a:rPr lang="en" sz="1600">
                <a:solidFill>
                  <a:schemeClr val="dk1"/>
                </a:solidFill>
                <a:latin typeface="Roboto"/>
                <a:ea typeface="Roboto"/>
                <a:cs typeface="Roboto"/>
                <a:sym typeface="Roboto"/>
              </a:rPr>
              <a:t>(Predict next value)</a:t>
            </a:r>
            <a:endParaRPr sz="1600">
              <a:solidFill>
                <a:schemeClr val="dk1"/>
              </a:solidFill>
              <a:latin typeface="Roboto"/>
              <a:ea typeface="Roboto"/>
              <a:cs typeface="Roboto"/>
              <a:sym typeface="Roboto"/>
            </a:endParaRPr>
          </a:p>
        </p:txBody>
      </p:sp>
      <p:sp>
        <p:nvSpPr>
          <p:cNvPr id="1682" name="Google Shape;1682;p121"/>
          <p:cNvSpPr/>
          <p:nvPr/>
        </p:nvSpPr>
        <p:spPr>
          <a:xfrm>
            <a:off x="3382847" y="3558371"/>
            <a:ext cx="22194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a:ea typeface="Roboto"/>
                <a:cs typeface="Roboto"/>
                <a:sym typeface="Roboto"/>
              </a:rPr>
              <a:t>Data</a:t>
            </a:r>
            <a:r>
              <a:rPr lang="en" sz="1600">
                <a:solidFill>
                  <a:schemeClr val="dk1"/>
                </a:solidFill>
                <a:latin typeface="Roboto"/>
                <a:ea typeface="Roboto"/>
                <a:cs typeface="Roboto"/>
                <a:sym typeface="Roboto"/>
              </a:rPr>
              <a:t> driven</a:t>
            </a:r>
            <a:endParaRPr sz="1600">
              <a:solidFill>
                <a:schemeClr val="dk1"/>
              </a:solidFill>
              <a:latin typeface="Roboto"/>
              <a:ea typeface="Roboto"/>
              <a:cs typeface="Roboto"/>
              <a:sym typeface="Roboto"/>
            </a:endParaRPr>
          </a:p>
          <a:p>
            <a:pPr indent="0" lvl="0" marL="0" rtl="0" algn="ctr">
              <a:spcBef>
                <a:spcPts val="0"/>
              </a:spcBef>
              <a:spcAft>
                <a:spcPts val="0"/>
              </a:spcAft>
              <a:buNone/>
            </a:pPr>
            <a:r>
              <a:rPr lang="en" sz="1600">
                <a:solidFill>
                  <a:schemeClr val="dk1"/>
                </a:solidFill>
                <a:latin typeface="Roboto"/>
                <a:ea typeface="Roboto"/>
                <a:cs typeface="Roboto"/>
                <a:sym typeface="Roboto"/>
              </a:rPr>
              <a:t>(Identify clusters)</a:t>
            </a:r>
            <a:endParaRPr sz="1600">
              <a:solidFill>
                <a:schemeClr val="dk1"/>
              </a:solidFill>
              <a:latin typeface="Roboto"/>
              <a:ea typeface="Roboto"/>
              <a:cs typeface="Roboto"/>
              <a:sym typeface="Roboto"/>
            </a:endParaRPr>
          </a:p>
        </p:txBody>
      </p:sp>
      <p:sp>
        <p:nvSpPr>
          <p:cNvPr id="1683" name="Google Shape;1683;p121"/>
          <p:cNvSpPr/>
          <p:nvPr/>
        </p:nvSpPr>
        <p:spPr>
          <a:xfrm>
            <a:off x="6043842" y="3558371"/>
            <a:ext cx="22194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a:ea typeface="Roboto"/>
                <a:cs typeface="Roboto"/>
                <a:sym typeface="Roboto"/>
              </a:rPr>
              <a:t>Learn from mistakes</a:t>
            </a:r>
            <a:endParaRPr sz="1600">
              <a:solidFill>
                <a:schemeClr val="dk1"/>
              </a:solidFill>
              <a:latin typeface="Roboto"/>
              <a:ea typeface="Roboto"/>
              <a:cs typeface="Roboto"/>
              <a:sym typeface="Roboto"/>
            </a:endParaRPr>
          </a:p>
        </p:txBody>
      </p:sp>
      <p:cxnSp>
        <p:nvCxnSpPr>
          <p:cNvPr id="1684" name="Google Shape;1684;p121"/>
          <p:cNvCxnSpPr/>
          <p:nvPr/>
        </p:nvCxnSpPr>
        <p:spPr>
          <a:xfrm>
            <a:off x="1806862" y="2287773"/>
            <a:ext cx="5442000" cy="0"/>
          </a:xfrm>
          <a:prstGeom prst="straightConnector1">
            <a:avLst/>
          </a:prstGeom>
          <a:noFill/>
          <a:ln cap="flat" cmpd="sng" w="9525">
            <a:solidFill>
              <a:schemeClr val="dk2"/>
            </a:solidFill>
            <a:prstDash val="solid"/>
            <a:round/>
            <a:headEnd len="med" w="med" type="none"/>
            <a:tailEnd len="med" w="med" type="none"/>
          </a:ln>
        </p:spPr>
      </p:cxnSp>
      <p:cxnSp>
        <p:nvCxnSpPr>
          <p:cNvPr id="1685" name="Google Shape;1685;p121"/>
          <p:cNvCxnSpPr/>
          <p:nvPr/>
        </p:nvCxnSpPr>
        <p:spPr>
          <a:xfrm>
            <a:off x="1811456" y="2282000"/>
            <a:ext cx="0" cy="539400"/>
          </a:xfrm>
          <a:prstGeom prst="straightConnector1">
            <a:avLst/>
          </a:prstGeom>
          <a:noFill/>
          <a:ln cap="flat" cmpd="sng" w="9525">
            <a:solidFill>
              <a:schemeClr val="dk2"/>
            </a:solidFill>
            <a:prstDash val="solid"/>
            <a:round/>
            <a:headEnd len="med" w="med" type="none"/>
            <a:tailEnd len="med" w="med" type="triangle"/>
          </a:ln>
        </p:spPr>
      </p:cxnSp>
      <p:cxnSp>
        <p:nvCxnSpPr>
          <p:cNvPr id="1686" name="Google Shape;1686;p121"/>
          <p:cNvCxnSpPr/>
          <p:nvPr/>
        </p:nvCxnSpPr>
        <p:spPr>
          <a:xfrm>
            <a:off x="7248980" y="2282000"/>
            <a:ext cx="0" cy="539400"/>
          </a:xfrm>
          <a:prstGeom prst="straightConnector1">
            <a:avLst/>
          </a:prstGeom>
          <a:noFill/>
          <a:ln cap="flat" cmpd="sng" w="9525">
            <a:solidFill>
              <a:schemeClr val="dk2"/>
            </a:solidFill>
            <a:prstDash val="solid"/>
            <a:round/>
            <a:headEnd len="med" w="med" type="none"/>
            <a:tailEnd len="med" w="med" type="triangle"/>
          </a:ln>
        </p:spPr>
      </p:cxnSp>
      <p:cxnSp>
        <p:nvCxnSpPr>
          <p:cNvPr id="1687" name="Google Shape;1687;p121"/>
          <p:cNvCxnSpPr>
            <a:stCxn id="1677" idx="2"/>
          </p:cNvCxnSpPr>
          <p:nvPr/>
        </p:nvCxnSpPr>
        <p:spPr>
          <a:xfrm>
            <a:off x="4492375" y="1785638"/>
            <a:ext cx="0" cy="103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3" name="Google Shape;1693;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94" name="Google Shape;1694;p122"/>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Types of </a:t>
            </a:r>
            <a:r>
              <a:rPr lang="en" sz="2400">
                <a:solidFill>
                  <a:schemeClr val="dk1"/>
                </a:solidFill>
                <a:latin typeface="Roboto Medium"/>
                <a:ea typeface="Roboto Medium"/>
                <a:cs typeface="Roboto Medium"/>
                <a:sym typeface="Roboto Medium"/>
              </a:rPr>
              <a:t>ML</a:t>
            </a:r>
            <a:endParaRPr sz="2400">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1695" name="Google Shape;1695;p122"/>
          <p:cNvSpPr/>
          <p:nvPr/>
        </p:nvSpPr>
        <p:spPr>
          <a:xfrm>
            <a:off x="1286962" y="761634"/>
            <a:ext cx="1021500" cy="1021500"/>
          </a:xfrm>
          <a:prstGeom prst="ellipse">
            <a:avLst/>
          </a:prstGeom>
          <a:solidFill>
            <a:srgbClr val="9EE244">
              <a:alpha val="514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1696" name="Google Shape;1696;p122"/>
          <p:cNvSpPr/>
          <p:nvPr/>
        </p:nvSpPr>
        <p:spPr>
          <a:xfrm>
            <a:off x="1262599" y="2937410"/>
            <a:ext cx="1021500" cy="1021500"/>
          </a:xfrm>
          <a:prstGeom prst="ellipse">
            <a:avLst/>
          </a:prstGeom>
          <a:solidFill>
            <a:srgbClr val="9EE244">
              <a:alpha val="514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1697" name="Google Shape;1697;p122"/>
          <p:cNvSpPr/>
          <p:nvPr/>
        </p:nvSpPr>
        <p:spPr>
          <a:xfrm>
            <a:off x="3657805" y="1484032"/>
            <a:ext cx="1731300" cy="1731300"/>
          </a:xfrm>
          <a:prstGeom prst="ellipse">
            <a:avLst/>
          </a:prstGeom>
          <a:solidFill>
            <a:srgbClr val="EBED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1698" name="Google Shape;1698;p122"/>
          <p:cNvPicPr preferRelativeResize="0"/>
          <p:nvPr/>
        </p:nvPicPr>
        <p:blipFill rotWithShape="1">
          <a:blip r:embed="rId3">
            <a:alphaModFix/>
          </a:blip>
          <a:srcRect b="0" l="0" r="0" t="0"/>
          <a:stretch/>
        </p:blipFill>
        <p:spPr>
          <a:xfrm>
            <a:off x="3985829" y="1729666"/>
            <a:ext cx="1172341" cy="1084196"/>
          </a:xfrm>
          <a:prstGeom prst="rect">
            <a:avLst/>
          </a:prstGeom>
          <a:noFill/>
          <a:ln>
            <a:noFill/>
          </a:ln>
        </p:spPr>
      </p:pic>
      <p:sp>
        <p:nvSpPr>
          <p:cNvPr id="1699" name="Google Shape;1699;p122"/>
          <p:cNvSpPr txBox="1"/>
          <p:nvPr/>
        </p:nvSpPr>
        <p:spPr>
          <a:xfrm>
            <a:off x="3952100" y="2670966"/>
            <a:ext cx="11427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rgbClr val="000000"/>
                </a:solidFill>
                <a:latin typeface="Roboto"/>
                <a:ea typeface="Roboto"/>
                <a:cs typeface="Roboto"/>
                <a:sym typeface="Roboto"/>
              </a:rPr>
              <a:t>Machine </a:t>
            </a:r>
            <a:br>
              <a:rPr b="1" lang="en" sz="1200">
                <a:solidFill>
                  <a:srgbClr val="000000"/>
                </a:solidFill>
                <a:latin typeface="Roboto"/>
                <a:ea typeface="Roboto"/>
                <a:cs typeface="Roboto"/>
                <a:sym typeface="Roboto"/>
              </a:rPr>
            </a:br>
            <a:r>
              <a:rPr b="1" lang="en" sz="1200">
                <a:solidFill>
                  <a:srgbClr val="000000"/>
                </a:solidFill>
                <a:latin typeface="Roboto"/>
                <a:ea typeface="Roboto"/>
                <a:cs typeface="Roboto"/>
                <a:sym typeface="Roboto"/>
              </a:rPr>
              <a:t>Learning</a:t>
            </a:r>
            <a:endParaRPr sz="1100">
              <a:latin typeface="Roboto"/>
              <a:ea typeface="Roboto"/>
              <a:cs typeface="Roboto"/>
              <a:sym typeface="Roboto"/>
            </a:endParaRPr>
          </a:p>
        </p:txBody>
      </p:sp>
      <p:sp>
        <p:nvSpPr>
          <p:cNvPr id="1700" name="Google Shape;1700;p122"/>
          <p:cNvSpPr/>
          <p:nvPr/>
        </p:nvSpPr>
        <p:spPr>
          <a:xfrm>
            <a:off x="1395599" y="1629448"/>
            <a:ext cx="1513200" cy="1513200"/>
          </a:xfrm>
          <a:prstGeom prst="ellipse">
            <a:avLst/>
          </a:prstGeom>
          <a:solidFill>
            <a:srgbClr val="00D6CB">
              <a:alpha val="5642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1701" name="Google Shape;1701;p122"/>
          <p:cNvSpPr txBox="1"/>
          <p:nvPr/>
        </p:nvSpPr>
        <p:spPr>
          <a:xfrm>
            <a:off x="1357554" y="2200471"/>
            <a:ext cx="15513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latin typeface="Roboto"/>
                <a:ea typeface="Roboto"/>
                <a:cs typeface="Roboto"/>
                <a:sym typeface="Roboto"/>
              </a:rPr>
              <a:t>Unsupervised Learning</a:t>
            </a:r>
            <a:endParaRPr sz="1100">
              <a:latin typeface="Roboto"/>
              <a:ea typeface="Roboto"/>
              <a:cs typeface="Roboto"/>
              <a:sym typeface="Roboto"/>
            </a:endParaRPr>
          </a:p>
        </p:txBody>
      </p:sp>
      <p:sp>
        <p:nvSpPr>
          <p:cNvPr id="1702" name="Google Shape;1702;p122"/>
          <p:cNvSpPr txBox="1"/>
          <p:nvPr/>
        </p:nvSpPr>
        <p:spPr>
          <a:xfrm>
            <a:off x="1147879" y="1039268"/>
            <a:ext cx="1142700" cy="346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900">
                <a:solidFill>
                  <a:srgbClr val="000000"/>
                </a:solidFill>
                <a:latin typeface="Roboto"/>
                <a:ea typeface="Roboto"/>
                <a:cs typeface="Roboto"/>
                <a:sym typeface="Roboto"/>
              </a:rPr>
              <a:t>Dimensionality Reduction</a:t>
            </a:r>
            <a:endParaRPr sz="1100">
              <a:latin typeface="Roboto"/>
              <a:ea typeface="Roboto"/>
              <a:cs typeface="Roboto"/>
              <a:sym typeface="Roboto"/>
            </a:endParaRPr>
          </a:p>
        </p:txBody>
      </p:sp>
      <p:sp>
        <p:nvSpPr>
          <p:cNvPr id="1703" name="Google Shape;1703;p122"/>
          <p:cNvSpPr txBox="1"/>
          <p:nvPr/>
        </p:nvSpPr>
        <p:spPr>
          <a:xfrm>
            <a:off x="1054442" y="3445562"/>
            <a:ext cx="1142700" cy="207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900">
                <a:solidFill>
                  <a:srgbClr val="000000"/>
                </a:solidFill>
                <a:latin typeface="Roboto"/>
                <a:ea typeface="Roboto"/>
                <a:cs typeface="Roboto"/>
                <a:sym typeface="Roboto"/>
              </a:rPr>
              <a:t>Clustering</a:t>
            </a:r>
            <a:endParaRPr sz="1100">
              <a:latin typeface="Roboto"/>
              <a:ea typeface="Roboto"/>
              <a:cs typeface="Roboto"/>
              <a:sym typeface="Roboto"/>
            </a:endParaRPr>
          </a:p>
        </p:txBody>
      </p:sp>
      <p:sp>
        <p:nvSpPr>
          <p:cNvPr id="1704" name="Google Shape;1704;p122"/>
          <p:cNvSpPr txBox="1"/>
          <p:nvPr/>
        </p:nvSpPr>
        <p:spPr>
          <a:xfrm>
            <a:off x="2345371" y="987991"/>
            <a:ext cx="14364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Arial"/>
              <a:buNone/>
            </a:pPr>
            <a:r>
              <a:rPr lang="en" sz="950">
                <a:latin typeface="Roboto"/>
                <a:ea typeface="Roboto"/>
                <a:cs typeface="Roboto"/>
                <a:sym typeface="Roboto"/>
              </a:rPr>
              <a:t>Feature discernment</a:t>
            </a:r>
            <a:endParaRPr sz="950">
              <a:latin typeface="Roboto"/>
              <a:ea typeface="Roboto"/>
              <a:cs typeface="Roboto"/>
              <a:sym typeface="Roboto"/>
            </a:endParaRPr>
          </a:p>
          <a:p>
            <a:pPr indent="0" lvl="0" marL="0" marR="0" rtl="0" algn="l">
              <a:spcBef>
                <a:spcPts val="0"/>
              </a:spcBef>
              <a:spcAft>
                <a:spcPts val="0"/>
              </a:spcAft>
              <a:buClr>
                <a:schemeClr val="dk1"/>
              </a:buClr>
              <a:buSzPts val="1100"/>
              <a:buFont typeface="Arial"/>
              <a:buNone/>
            </a:pPr>
            <a:r>
              <a:rPr lang="en" sz="950">
                <a:latin typeface="Roboto"/>
                <a:ea typeface="Roboto"/>
                <a:cs typeface="Roboto"/>
                <a:sym typeface="Roboto"/>
              </a:rPr>
              <a:t>Structure discovery</a:t>
            </a:r>
            <a:endParaRPr sz="950">
              <a:latin typeface="Roboto"/>
              <a:ea typeface="Roboto"/>
              <a:cs typeface="Roboto"/>
              <a:sym typeface="Roboto"/>
            </a:endParaRPr>
          </a:p>
          <a:p>
            <a:pPr indent="0" lvl="0" marL="0" marR="0" rtl="0" algn="l">
              <a:spcBef>
                <a:spcPts val="0"/>
              </a:spcBef>
              <a:spcAft>
                <a:spcPts val="0"/>
              </a:spcAft>
              <a:buSzPts val="1100"/>
              <a:buNone/>
            </a:pPr>
            <a:r>
              <a:rPr lang="en" sz="950">
                <a:latin typeface="Roboto"/>
                <a:ea typeface="Roboto"/>
                <a:cs typeface="Roboto"/>
                <a:sym typeface="Roboto"/>
              </a:rPr>
              <a:t>Big data visualization</a:t>
            </a:r>
            <a:endParaRPr sz="950">
              <a:latin typeface="Roboto"/>
              <a:ea typeface="Roboto"/>
              <a:cs typeface="Roboto"/>
              <a:sym typeface="Roboto"/>
            </a:endParaRPr>
          </a:p>
        </p:txBody>
      </p:sp>
      <p:sp>
        <p:nvSpPr>
          <p:cNvPr id="1705" name="Google Shape;1705;p122"/>
          <p:cNvSpPr txBox="1"/>
          <p:nvPr/>
        </p:nvSpPr>
        <p:spPr>
          <a:xfrm>
            <a:off x="2271825" y="3448625"/>
            <a:ext cx="1731300" cy="45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Arial"/>
              <a:buNone/>
            </a:pPr>
            <a:r>
              <a:rPr lang="en" sz="950">
                <a:latin typeface="Roboto"/>
                <a:ea typeface="Roboto"/>
                <a:cs typeface="Roboto"/>
                <a:sym typeface="Roboto"/>
              </a:rPr>
              <a:t>Recommendation systems</a:t>
            </a:r>
            <a:endParaRPr sz="950">
              <a:latin typeface="Roboto"/>
              <a:ea typeface="Roboto"/>
              <a:cs typeface="Roboto"/>
              <a:sym typeface="Roboto"/>
            </a:endParaRPr>
          </a:p>
          <a:p>
            <a:pPr indent="0" lvl="0" marL="0" marR="0" rtl="0" algn="l">
              <a:spcBef>
                <a:spcPts val="0"/>
              </a:spcBef>
              <a:spcAft>
                <a:spcPts val="0"/>
              </a:spcAft>
              <a:buClr>
                <a:schemeClr val="dk1"/>
              </a:buClr>
              <a:buSzPts val="1100"/>
              <a:buFont typeface="Arial"/>
              <a:buNone/>
            </a:pPr>
            <a:r>
              <a:rPr lang="en" sz="950">
                <a:latin typeface="Roboto"/>
                <a:ea typeface="Roboto"/>
                <a:cs typeface="Roboto"/>
                <a:sym typeface="Roboto"/>
              </a:rPr>
              <a:t>Targeted marketing</a:t>
            </a:r>
            <a:endParaRPr sz="950">
              <a:latin typeface="Roboto"/>
              <a:ea typeface="Roboto"/>
              <a:cs typeface="Roboto"/>
              <a:sym typeface="Roboto"/>
            </a:endParaRPr>
          </a:p>
          <a:p>
            <a:pPr indent="0" lvl="0" marL="0" marR="0" rtl="0" algn="l">
              <a:spcBef>
                <a:spcPts val="0"/>
              </a:spcBef>
              <a:spcAft>
                <a:spcPts val="0"/>
              </a:spcAft>
              <a:buClr>
                <a:schemeClr val="dk1"/>
              </a:buClr>
              <a:buSzPts val="1100"/>
              <a:buFont typeface="Arial"/>
              <a:buNone/>
            </a:pPr>
            <a:r>
              <a:rPr lang="en" sz="950">
                <a:latin typeface="Roboto"/>
                <a:ea typeface="Roboto"/>
                <a:cs typeface="Roboto"/>
                <a:sym typeface="Roboto"/>
              </a:rPr>
              <a:t>Customer segmentation</a:t>
            </a:r>
            <a:endParaRPr sz="950">
              <a:latin typeface="Roboto"/>
              <a:ea typeface="Roboto"/>
              <a:cs typeface="Roboto"/>
              <a:sym typeface="Roboto"/>
            </a:endParaRPr>
          </a:p>
          <a:p>
            <a:pPr indent="0" lvl="0" marL="0" marR="0" rtl="0" algn="l">
              <a:spcBef>
                <a:spcPts val="0"/>
              </a:spcBef>
              <a:spcAft>
                <a:spcPts val="0"/>
              </a:spcAft>
              <a:buNone/>
            </a:pPr>
            <a:r>
              <a:t/>
            </a:r>
            <a:endParaRPr sz="950">
              <a:latin typeface="Roboto"/>
              <a:ea typeface="Roboto"/>
              <a:cs typeface="Roboto"/>
              <a:sym typeface="Roboto"/>
            </a:endParaRPr>
          </a:p>
        </p:txBody>
      </p:sp>
      <p:cxnSp>
        <p:nvCxnSpPr>
          <p:cNvPr id="1706" name="Google Shape;1706;p122"/>
          <p:cNvCxnSpPr/>
          <p:nvPr/>
        </p:nvCxnSpPr>
        <p:spPr>
          <a:xfrm>
            <a:off x="1508004" y="1385516"/>
            <a:ext cx="689100" cy="0"/>
          </a:xfrm>
          <a:prstGeom prst="straightConnector1">
            <a:avLst/>
          </a:prstGeom>
          <a:noFill/>
          <a:ln cap="flat" cmpd="sng" w="9525">
            <a:solidFill>
              <a:srgbClr val="000000"/>
            </a:solidFill>
            <a:prstDash val="solid"/>
            <a:miter lim="800000"/>
            <a:headEnd len="sm" w="sm" type="none"/>
            <a:tailEnd len="sm" w="sm" type="none"/>
          </a:ln>
        </p:spPr>
      </p:cxnSp>
      <p:cxnSp>
        <p:nvCxnSpPr>
          <p:cNvPr id="1707" name="Google Shape;1707;p122"/>
          <p:cNvCxnSpPr/>
          <p:nvPr/>
        </p:nvCxnSpPr>
        <p:spPr>
          <a:xfrm>
            <a:off x="1562725" y="3664554"/>
            <a:ext cx="550800" cy="0"/>
          </a:xfrm>
          <a:prstGeom prst="straightConnector1">
            <a:avLst/>
          </a:prstGeom>
          <a:noFill/>
          <a:ln cap="flat" cmpd="sng" w="9525">
            <a:solidFill>
              <a:srgbClr val="000000"/>
            </a:solidFill>
            <a:prstDash val="solid"/>
            <a:miter lim="800000"/>
            <a:headEnd len="sm" w="sm" type="none"/>
            <a:tailEnd len="sm" w="sm" type="none"/>
          </a:ln>
        </p:spPr>
      </p:cxnSp>
      <p:sp>
        <p:nvSpPr>
          <p:cNvPr id="1708" name="Google Shape;1708;p122"/>
          <p:cNvSpPr txBox="1"/>
          <p:nvPr/>
        </p:nvSpPr>
        <p:spPr>
          <a:xfrm>
            <a:off x="4948050" y="4182525"/>
            <a:ext cx="1731300" cy="70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SzPts val="1100"/>
              <a:buNone/>
            </a:pPr>
            <a:r>
              <a:rPr lang="en" sz="950">
                <a:latin typeface="Roboto"/>
                <a:ea typeface="Roboto"/>
                <a:cs typeface="Roboto"/>
                <a:sym typeface="Roboto"/>
              </a:rPr>
              <a:t>Real-time decisions</a:t>
            </a:r>
            <a:endParaRPr sz="950">
              <a:latin typeface="Roboto"/>
              <a:ea typeface="Roboto"/>
              <a:cs typeface="Roboto"/>
              <a:sym typeface="Roboto"/>
            </a:endParaRPr>
          </a:p>
          <a:p>
            <a:pPr indent="0" lvl="0" marL="0" marR="0" rtl="0" algn="l">
              <a:spcBef>
                <a:spcPts val="0"/>
              </a:spcBef>
              <a:spcAft>
                <a:spcPts val="0"/>
              </a:spcAft>
              <a:buSzPts val="1100"/>
              <a:buNone/>
            </a:pPr>
            <a:r>
              <a:rPr lang="en" sz="950">
                <a:latin typeface="Roboto"/>
                <a:ea typeface="Roboto"/>
                <a:cs typeface="Roboto"/>
                <a:sym typeface="Roboto"/>
              </a:rPr>
              <a:t>Learning tasks</a:t>
            </a:r>
            <a:endParaRPr sz="950">
              <a:latin typeface="Roboto"/>
              <a:ea typeface="Roboto"/>
              <a:cs typeface="Roboto"/>
              <a:sym typeface="Roboto"/>
            </a:endParaRPr>
          </a:p>
          <a:p>
            <a:pPr indent="0" lvl="0" marL="0" marR="0" rtl="0" algn="l">
              <a:spcBef>
                <a:spcPts val="0"/>
              </a:spcBef>
              <a:spcAft>
                <a:spcPts val="0"/>
              </a:spcAft>
              <a:buSzPts val="1100"/>
              <a:buNone/>
            </a:pPr>
            <a:r>
              <a:rPr lang="en" sz="950">
                <a:latin typeface="Roboto"/>
                <a:ea typeface="Roboto"/>
                <a:cs typeface="Roboto"/>
                <a:sym typeface="Roboto"/>
              </a:rPr>
              <a:t>Skill acquisition</a:t>
            </a:r>
            <a:endParaRPr sz="950">
              <a:latin typeface="Roboto"/>
              <a:ea typeface="Roboto"/>
              <a:cs typeface="Roboto"/>
              <a:sym typeface="Roboto"/>
            </a:endParaRPr>
          </a:p>
          <a:p>
            <a:pPr indent="0" lvl="0" marL="0" marR="0" rtl="0" algn="l">
              <a:spcBef>
                <a:spcPts val="0"/>
              </a:spcBef>
              <a:spcAft>
                <a:spcPts val="0"/>
              </a:spcAft>
              <a:buSzPts val="1100"/>
              <a:buNone/>
            </a:pPr>
            <a:r>
              <a:rPr lang="en" sz="950">
                <a:latin typeface="Roboto"/>
                <a:ea typeface="Roboto"/>
                <a:cs typeface="Roboto"/>
                <a:sym typeface="Roboto"/>
              </a:rPr>
              <a:t>Algorithmic trading</a:t>
            </a:r>
            <a:endParaRPr sz="950">
              <a:latin typeface="Roboto"/>
              <a:ea typeface="Roboto"/>
              <a:cs typeface="Roboto"/>
              <a:sym typeface="Roboto"/>
            </a:endParaRPr>
          </a:p>
        </p:txBody>
      </p:sp>
      <p:sp>
        <p:nvSpPr>
          <p:cNvPr id="1709" name="Google Shape;1709;p122"/>
          <p:cNvSpPr/>
          <p:nvPr/>
        </p:nvSpPr>
        <p:spPr>
          <a:xfrm>
            <a:off x="5949788" y="811235"/>
            <a:ext cx="1021500" cy="1021500"/>
          </a:xfrm>
          <a:prstGeom prst="ellipse">
            <a:avLst/>
          </a:prstGeom>
          <a:solidFill>
            <a:srgbClr val="FECF48">
              <a:alpha val="681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1710" name="Google Shape;1710;p122"/>
          <p:cNvSpPr/>
          <p:nvPr/>
        </p:nvSpPr>
        <p:spPr>
          <a:xfrm>
            <a:off x="5913697" y="2978589"/>
            <a:ext cx="1021500" cy="1021500"/>
          </a:xfrm>
          <a:prstGeom prst="ellipse">
            <a:avLst/>
          </a:prstGeom>
          <a:solidFill>
            <a:srgbClr val="FECF48">
              <a:alpha val="681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1711" name="Google Shape;1711;p122"/>
          <p:cNvSpPr/>
          <p:nvPr/>
        </p:nvSpPr>
        <p:spPr>
          <a:xfrm>
            <a:off x="6046698" y="1670627"/>
            <a:ext cx="1513200" cy="1513200"/>
          </a:xfrm>
          <a:prstGeom prst="ellipse">
            <a:avLst/>
          </a:prstGeom>
          <a:solidFill>
            <a:srgbClr val="FF992D">
              <a:alpha val="642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1712" name="Google Shape;1712;p122"/>
          <p:cNvSpPr txBox="1"/>
          <p:nvPr/>
        </p:nvSpPr>
        <p:spPr>
          <a:xfrm>
            <a:off x="6008653" y="2241651"/>
            <a:ext cx="15513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latin typeface="Roboto"/>
                <a:ea typeface="Roboto"/>
                <a:cs typeface="Roboto"/>
                <a:sym typeface="Roboto"/>
              </a:rPr>
              <a:t>Supervised </a:t>
            </a:r>
            <a:br>
              <a:rPr b="1" lang="en" sz="1200">
                <a:latin typeface="Roboto"/>
                <a:ea typeface="Roboto"/>
                <a:cs typeface="Roboto"/>
                <a:sym typeface="Roboto"/>
              </a:rPr>
            </a:br>
            <a:r>
              <a:rPr b="1" lang="en" sz="1200">
                <a:latin typeface="Roboto"/>
                <a:ea typeface="Roboto"/>
                <a:cs typeface="Roboto"/>
                <a:sym typeface="Roboto"/>
              </a:rPr>
              <a:t>Learning</a:t>
            </a:r>
            <a:endParaRPr sz="1100">
              <a:latin typeface="Roboto"/>
              <a:ea typeface="Roboto"/>
              <a:cs typeface="Roboto"/>
              <a:sym typeface="Roboto"/>
            </a:endParaRPr>
          </a:p>
        </p:txBody>
      </p:sp>
      <p:sp>
        <p:nvSpPr>
          <p:cNvPr id="1713" name="Google Shape;1713;p122"/>
          <p:cNvSpPr txBox="1"/>
          <p:nvPr/>
        </p:nvSpPr>
        <p:spPr>
          <a:xfrm>
            <a:off x="5798978" y="1080447"/>
            <a:ext cx="1142700" cy="207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900">
                <a:solidFill>
                  <a:srgbClr val="000000"/>
                </a:solidFill>
                <a:latin typeface="Roboto"/>
                <a:ea typeface="Roboto"/>
                <a:cs typeface="Roboto"/>
                <a:sym typeface="Roboto"/>
              </a:rPr>
              <a:t>Classification</a:t>
            </a:r>
            <a:endParaRPr sz="1100">
              <a:latin typeface="Roboto"/>
              <a:ea typeface="Roboto"/>
              <a:cs typeface="Roboto"/>
              <a:sym typeface="Roboto"/>
            </a:endParaRPr>
          </a:p>
        </p:txBody>
      </p:sp>
      <p:sp>
        <p:nvSpPr>
          <p:cNvPr id="1714" name="Google Shape;1714;p122"/>
          <p:cNvSpPr txBox="1"/>
          <p:nvPr/>
        </p:nvSpPr>
        <p:spPr>
          <a:xfrm>
            <a:off x="5705541" y="3486741"/>
            <a:ext cx="1142700" cy="207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900">
                <a:solidFill>
                  <a:srgbClr val="000000"/>
                </a:solidFill>
                <a:latin typeface="Roboto"/>
                <a:ea typeface="Roboto"/>
                <a:cs typeface="Roboto"/>
                <a:sym typeface="Roboto"/>
              </a:rPr>
              <a:t>Regression</a:t>
            </a:r>
            <a:endParaRPr sz="1100">
              <a:latin typeface="Roboto"/>
              <a:ea typeface="Roboto"/>
              <a:cs typeface="Roboto"/>
              <a:sym typeface="Roboto"/>
            </a:endParaRPr>
          </a:p>
        </p:txBody>
      </p:sp>
      <p:sp>
        <p:nvSpPr>
          <p:cNvPr id="1715" name="Google Shape;1715;p122"/>
          <p:cNvSpPr txBox="1"/>
          <p:nvPr/>
        </p:nvSpPr>
        <p:spPr>
          <a:xfrm>
            <a:off x="6996469" y="876771"/>
            <a:ext cx="14364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Arial"/>
              <a:buNone/>
            </a:pPr>
            <a:r>
              <a:rPr lang="en" sz="950">
                <a:latin typeface="Roboto"/>
                <a:ea typeface="Roboto"/>
                <a:cs typeface="Roboto"/>
                <a:sym typeface="Roboto"/>
              </a:rPr>
              <a:t>Fraud detection</a:t>
            </a:r>
            <a:endParaRPr sz="950">
              <a:latin typeface="Roboto"/>
              <a:ea typeface="Roboto"/>
              <a:cs typeface="Roboto"/>
              <a:sym typeface="Roboto"/>
            </a:endParaRPr>
          </a:p>
          <a:p>
            <a:pPr indent="0" lvl="0" marL="0" marR="0" rtl="0" algn="l">
              <a:spcBef>
                <a:spcPts val="0"/>
              </a:spcBef>
              <a:spcAft>
                <a:spcPts val="0"/>
              </a:spcAft>
              <a:buClr>
                <a:schemeClr val="dk1"/>
              </a:buClr>
              <a:buSzPts val="1100"/>
              <a:buFont typeface="Arial"/>
              <a:buNone/>
            </a:pPr>
            <a:r>
              <a:rPr lang="en" sz="950">
                <a:latin typeface="Roboto"/>
                <a:ea typeface="Roboto"/>
                <a:cs typeface="Roboto"/>
                <a:sym typeface="Roboto"/>
              </a:rPr>
              <a:t>Image classification</a:t>
            </a:r>
            <a:endParaRPr sz="950">
              <a:latin typeface="Roboto"/>
              <a:ea typeface="Roboto"/>
              <a:cs typeface="Roboto"/>
              <a:sym typeface="Roboto"/>
            </a:endParaRPr>
          </a:p>
          <a:p>
            <a:pPr indent="0" lvl="0" marL="0" marR="0" rtl="0" algn="l">
              <a:spcBef>
                <a:spcPts val="0"/>
              </a:spcBef>
              <a:spcAft>
                <a:spcPts val="0"/>
              </a:spcAft>
              <a:buClr>
                <a:schemeClr val="dk1"/>
              </a:buClr>
              <a:buSzPts val="1100"/>
              <a:buFont typeface="Arial"/>
              <a:buNone/>
            </a:pPr>
            <a:r>
              <a:rPr lang="en" sz="950">
                <a:latin typeface="Roboto"/>
                <a:ea typeface="Roboto"/>
                <a:cs typeface="Roboto"/>
                <a:sym typeface="Roboto"/>
              </a:rPr>
              <a:t>Customer retention</a:t>
            </a:r>
            <a:endParaRPr sz="950">
              <a:latin typeface="Roboto"/>
              <a:ea typeface="Roboto"/>
              <a:cs typeface="Roboto"/>
              <a:sym typeface="Roboto"/>
            </a:endParaRPr>
          </a:p>
          <a:p>
            <a:pPr indent="0" lvl="0" marL="0" marR="0" rtl="0" algn="l">
              <a:spcBef>
                <a:spcPts val="0"/>
              </a:spcBef>
              <a:spcAft>
                <a:spcPts val="0"/>
              </a:spcAft>
              <a:buSzPts val="1100"/>
              <a:buNone/>
            </a:pPr>
            <a:r>
              <a:rPr lang="en" sz="950">
                <a:latin typeface="Roboto"/>
                <a:ea typeface="Roboto"/>
                <a:cs typeface="Roboto"/>
                <a:sym typeface="Roboto"/>
              </a:rPr>
              <a:t>Credit approval</a:t>
            </a:r>
            <a:endParaRPr sz="950">
              <a:latin typeface="Roboto"/>
              <a:ea typeface="Roboto"/>
              <a:cs typeface="Roboto"/>
              <a:sym typeface="Roboto"/>
            </a:endParaRPr>
          </a:p>
          <a:p>
            <a:pPr indent="0" lvl="0" marL="0" rtl="0" algn="l">
              <a:spcBef>
                <a:spcPts val="0"/>
              </a:spcBef>
              <a:spcAft>
                <a:spcPts val="0"/>
              </a:spcAft>
              <a:buClr>
                <a:schemeClr val="dk1"/>
              </a:buClr>
              <a:buFont typeface="Arial"/>
              <a:buNone/>
            </a:pPr>
            <a:r>
              <a:rPr lang="en" sz="950">
                <a:solidFill>
                  <a:schemeClr val="dk1"/>
                </a:solidFill>
                <a:latin typeface="Roboto"/>
                <a:ea typeface="Roboto"/>
                <a:cs typeface="Roboto"/>
                <a:sym typeface="Roboto"/>
              </a:rPr>
              <a:t>Targeting customer ads</a:t>
            </a:r>
            <a:endParaRPr sz="950">
              <a:latin typeface="Roboto"/>
              <a:ea typeface="Roboto"/>
              <a:cs typeface="Roboto"/>
              <a:sym typeface="Roboto"/>
            </a:endParaRPr>
          </a:p>
        </p:txBody>
      </p:sp>
      <p:sp>
        <p:nvSpPr>
          <p:cNvPr id="1716" name="Google Shape;1716;p122"/>
          <p:cNvSpPr txBox="1"/>
          <p:nvPr/>
        </p:nvSpPr>
        <p:spPr>
          <a:xfrm>
            <a:off x="6922923" y="3489809"/>
            <a:ext cx="1801500" cy="70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50">
                <a:solidFill>
                  <a:srgbClr val="000000"/>
                </a:solidFill>
                <a:latin typeface="Roboto"/>
                <a:ea typeface="Roboto"/>
                <a:cs typeface="Roboto"/>
                <a:sym typeface="Roboto"/>
              </a:rPr>
              <a:t>Population </a:t>
            </a:r>
            <a:r>
              <a:rPr lang="en" sz="950">
                <a:latin typeface="Roboto"/>
                <a:ea typeface="Roboto"/>
                <a:cs typeface="Roboto"/>
                <a:sym typeface="Roboto"/>
              </a:rPr>
              <a:t>g</a:t>
            </a:r>
            <a:r>
              <a:rPr lang="en" sz="950">
                <a:solidFill>
                  <a:srgbClr val="000000"/>
                </a:solidFill>
                <a:latin typeface="Roboto"/>
                <a:ea typeface="Roboto"/>
                <a:cs typeface="Roboto"/>
                <a:sym typeface="Roboto"/>
              </a:rPr>
              <a:t>rowth </a:t>
            </a:r>
            <a:r>
              <a:rPr lang="en" sz="950">
                <a:latin typeface="Roboto"/>
                <a:ea typeface="Roboto"/>
                <a:cs typeface="Roboto"/>
                <a:sym typeface="Roboto"/>
              </a:rPr>
              <a:t>p</a:t>
            </a:r>
            <a:r>
              <a:rPr lang="en" sz="950">
                <a:solidFill>
                  <a:srgbClr val="000000"/>
                </a:solidFill>
                <a:latin typeface="Roboto"/>
                <a:ea typeface="Roboto"/>
                <a:cs typeface="Roboto"/>
                <a:sym typeface="Roboto"/>
              </a:rPr>
              <a:t>rediction </a:t>
            </a:r>
            <a:endParaRPr sz="950">
              <a:latin typeface="Roboto"/>
              <a:ea typeface="Roboto"/>
              <a:cs typeface="Roboto"/>
              <a:sym typeface="Roboto"/>
            </a:endParaRPr>
          </a:p>
          <a:p>
            <a:pPr indent="0" lvl="0" marL="0" marR="0" rtl="0" algn="l">
              <a:spcBef>
                <a:spcPts val="0"/>
              </a:spcBef>
              <a:spcAft>
                <a:spcPts val="0"/>
              </a:spcAft>
              <a:buNone/>
            </a:pPr>
            <a:r>
              <a:rPr lang="en" sz="950">
                <a:latin typeface="Roboto"/>
                <a:ea typeface="Roboto"/>
                <a:cs typeface="Roboto"/>
                <a:sym typeface="Roboto"/>
              </a:rPr>
              <a:t>Predicting financial returns</a:t>
            </a:r>
            <a:endParaRPr sz="950">
              <a:latin typeface="Roboto"/>
              <a:ea typeface="Roboto"/>
              <a:cs typeface="Roboto"/>
              <a:sym typeface="Roboto"/>
            </a:endParaRPr>
          </a:p>
          <a:p>
            <a:pPr indent="0" lvl="0" marL="0" marR="0" rtl="0" algn="l">
              <a:spcBef>
                <a:spcPts val="0"/>
              </a:spcBef>
              <a:spcAft>
                <a:spcPts val="0"/>
              </a:spcAft>
              <a:buNone/>
            </a:pPr>
            <a:r>
              <a:rPr lang="en" sz="950">
                <a:solidFill>
                  <a:srgbClr val="000000"/>
                </a:solidFill>
                <a:latin typeface="Roboto"/>
                <a:ea typeface="Roboto"/>
                <a:cs typeface="Roboto"/>
                <a:sym typeface="Roboto"/>
              </a:rPr>
              <a:t>Weather </a:t>
            </a:r>
            <a:r>
              <a:rPr lang="en" sz="950">
                <a:latin typeface="Roboto"/>
                <a:ea typeface="Roboto"/>
                <a:cs typeface="Roboto"/>
                <a:sym typeface="Roboto"/>
              </a:rPr>
              <a:t>f</a:t>
            </a:r>
            <a:r>
              <a:rPr lang="en" sz="950">
                <a:solidFill>
                  <a:srgbClr val="000000"/>
                </a:solidFill>
                <a:latin typeface="Roboto"/>
                <a:ea typeface="Roboto"/>
                <a:cs typeface="Roboto"/>
                <a:sym typeface="Roboto"/>
              </a:rPr>
              <a:t>orecasting </a:t>
            </a:r>
            <a:endParaRPr sz="950">
              <a:latin typeface="Roboto"/>
              <a:ea typeface="Roboto"/>
              <a:cs typeface="Roboto"/>
              <a:sym typeface="Roboto"/>
            </a:endParaRPr>
          </a:p>
          <a:p>
            <a:pPr indent="0" lvl="0" marL="0" marR="0" rtl="0" algn="l">
              <a:spcBef>
                <a:spcPts val="0"/>
              </a:spcBef>
              <a:spcAft>
                <a:spcPts val="0"/>
              </a:spcAft>
              <a:buNone/>
            </a:pPr>
            <a:r>
              <a:rPr lang="en" sz="950">
                <a:latin typeface="Roboto"/>
                <a:ea typeface="Roboto"/>
                <a:cs typeface="Roboto"/>
                <a:sym typeface="Roboto"/>
              </a:rPr>
              <a:t>Forecasting real estate prices</a:t>
            </a:r>
            <a:r>
              <a:rPr lang="en" sz="950">
                <a:solidFill>
                  <a:srgbClr val="000000"/>
                </a:solidFill>
                <a:latin typeface="Roboto"/>
                <a:ea typeface="Roboto"/>
                <a:cs typeface="Roboto"/>
                <a:sym typeface="Roboto"/>
              </a:rPr>
              <a:t> </a:t>
            </a:r>
            <a:endParaRPr sz="950">
              <a:latin typeface="Roboto"/>
              <a:ea typeface="Roboto"/>
              <a:cs typeface="Roboto"/>
              <a:sym typeface="Roboto"/>
            </a:endParaRPr>
          </a:p>
          <a:p>
            <a:pPr indent="0" lvl="0" marL="0" marR="0" rtl="0" algn="l">
              <a:spcBef>
                <a:spcPts val="0"/>
              </a:spcBef>
              <a:spcAft>
                <a:spcPts val="0"/>
              </a:spcAft>
              <a:buNone/>
            </a:pPr>
            <a:r>
              <a:t/>
            </a:r>
            <a:endParaRPr sz="950">
              <a:latin typeface="Roboto"/>
              <a:ea typeface="Roboto"/>
              <a:cs typeface="Roboto"/>
              <a:sym typeface="Roboto"/>
            </a:endParaRPr>
          </a:p>
        </p:txBody>
      </p:sp>
      <p:cxnSp>
        <p:nvCxnSpPr>
          <p:cNvPr id="1717" name="Google Shape;1717;p122"/>
          <p:cNvCxnSpPr/>
          <p:nvPr/>
        </p:nvCxnSpPr>
        <p:spPr>
          <a:xfrm>
            <a:off x="6168854" y="3705193"/>
            <a:ext cx="634500" cy="0"/>
          </a:xfrm>
          <a:prstGeom prst="straightConnector1">
            <a:avLst/>
          </a:prstGeom>
          <a:noFill/>
          <a:ln cap="flat" cmpd="sng" w="9525">
            <a:solidFill>
              <a:srgbClr val="000000"/>
            </a:solidFill>
            <a:prstDash val="solid"/>
            <a:miter lim="800000"/>
            <a:headEnd len="sm" w="sm" type="none"/>
            <a:tailEnd len="sm" w="sm" type="none"/>
          </a:ln>
        </p:spPr>
      </p:cxnSp>
      <p:sp>
        <p:nvSpPr>
          <p:cNvPr id="1718" name="Google Shape;1718;p122"/>
          <p:cNvSpPr/>
          <p:nvPr/>
        </p:nvSpPr>
        <p:spPr>
          <a:xfrm>
            <a:off x="3962179" y="3803941"/>
            <a:ext cx="1021500" cy="1021500"/>
          </a:xfrm>
          <a:prstGeom prst="ellipse">
            <a:avLst/>
          </a:prstGeom>
          <a:solidFill>
            <a:srgbClr val="E51470">
              <a:alpha val="363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1719" name="Google Shape;1719;p122"/>
          <p:cNvSpPr txBox="1"/>
          <p:nvPr/>
        </p:nvSpPr>
        <p:spPr>
          <a:xfrm>
            <a:off x="3811855" y="4104060"/>
            <a:ext cx="1142700" cy="346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900">
                <a:solidFill>
                  <a:srgbClr val="000000"/>
                </a:solidFill>
                <a:latin typeface="Roboto"/>
                <a:ea typeface="Roboto"/>
                <a:cs typeface="Roboto"/>
                <a:sym typeface="Roboto"/>
              </a:rPr>
              <a:t>Reinforcement Learning</a:t>
            </a:r>
            <a:endParaRPr sz="1100">
              <a:latin typeface="Roboto"/>
              <a:ea typeface="Roboto"/>
              <a:cs typeface="Roboto"/>
              <a:sym typeface="Roboto"/>
            </a:endParaRPr>
          </a:p>
        </p:txBody>
      </p:sp>
      <p:cxnSp>
        <p:nvCxnSpPr>
          <p:cNvPr id="1720" name="Google Shape;1720;p122"/>
          <p:cNvCxnSpPr/>
          <p:nvPr/>
        </p:nvCxnSpPr>
        <p:spPr>
          <a:xfrm>
            <a:off x="4171981" y="4450309"/>
            <a:ext cx="684900" cy="0"/>
          </a:xfrm>
          <a:prstGeom prst="straightConnector1">
            <a:avLst/>
          </a:prstGeom>
          <a:noFill/>
          <a:ln cap="flat" cmpd="sng" w="9525">
            <a:solidFill>
              <a:srgbClr val="000000"/>
            </a:solidFill>
            <a:prstDash val="solid"/>
            <a:miter lim="800000"/>
            <a:headEnd len="sm" w="sm" type="none"/>
            <a:tailEnd len="sm" w="sm" type="none"/>
          </a:ln>
        </p:spPr>
      </p:cxnSp>
      <p:sp>
        <p:nvSpPr>
          <p:cNvPr id="1721" name="Google Shape;1721;p122"/>
          <p:cNvSpPr/>
          <p:nvPr/>
        </p:nvSpPr>
        <p:spPr>
          <a:xfrm rot="5400000">
            <a:off x="4238999" y="2935958"/>
            <a:ext cx="569100" cy="1021500"/>
          </a:xfrm>
          <a:prstGeom prst="chevron">
            <a:avLst>
              <a:gd fmla="val 52266" name="adj"/>
            </a:avLst>
          </a:prstGeom>
          <a:solidFill>
            <a:srgbClr val="EBED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1722" name="Google Shape;1722;p122"/>
          <p:cNvSpPr/>
          <p:nvPr/>
        </p:nvSpPr>
        <p:spPr>
          <a:xfrm>
            <a:off x="5373643" y="1822879"/>
            <a:ext cx="569100" cy="1021500"/>
          </a:xfrm>
          <a:prstGeom prst="chevron">
            <a:avLst>
              <a:gd fmla="val 52266" name="adj"/>
            </a:avLst>
          </a:prstGeom>
          <a:solidFill>
            <a:srgbClr val="EBED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1723" name="Google Shape;1723;p122"/>
          <p:cNvSpPr/>
          <p:nvPr/>
        </p:nvSpPr>
        <p:spPr>
          <a:xfrm flipH="1">
            <a:off x="3088703" y="1824933"/>
            <a:ext cx="569100" cy="1021500"/>
          </a:xfrm>
          <a:prstGeom prst="chevron">
            <a:avLst>
              <a:gd fmla="val 52266" name="adj"/>
            </a:avLst>
          </a:prstGeom>
          <a:solidFill>
            <a:srgbClr val="EBED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cxnSp>
        <p:nvCxnSpPr>
          <p:cNvPr id="1724" name="Google Shape;1724;p122"/>
          <p:cNvCxnSpPr/>
          <p:nvPr/>
        </p:nvCxnSpPr>
        <p:spPr>
          <a:xfrm>
            <a:off x="6159103" y="1288196"/>
            <a:ext cx="689100" cy="0"/>
          </a:xfrm>
          <a:prstGeom prst="straightConnector1">
            <a:avLst/>
          </a:prstGeom>
          <a:noFill/>
          <a:ln cap="flat" cmpd="sng" w="9525">
            <a:solidFill>
              <a:srgbClr val="000000"/>
            </a:solidFill>
            <a:prstDash val="solid"/>
            <a:miter lim="800000"/>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Types of ML</a:t>
            </a:r>
            <a:endParaRPr/>
          </a:p>
        </p:txBody>
      </p:sp>
      <p:sp>
        <p:nvSpPr>
          <p:cNvPr id="1730" name="Google Shape;1730;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Most</a:t>
            </a:r>
            <a:r>
              <a:rPr lang="en"/>
              <a:t> Python libraries for machine learning use a common interface to build and use machine learning models.</a:t>
            </a:r>
            <a:endParaRPr/>
          </a:p>
        </p:txBody>
      </p:sp>
      <p:sp>
        <p:nvSpPr>
          <p:cNvPr id="1731" name="Google Shape;1731;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32" name="Google Shape;1732;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733" name="Google Shape;1733;p123"/>
          <p:cNvPicPr preferRelativeResize="0"/>
          <p:nvPr/>
        </p:nvPicPr>
        <p:blipFill>
          <a:blip r:embed="rId3">
            <a:alphaModFix/>
          </a:blip>
          <a:stretch>
            <a:fillRect/>
          </a:stretch>
        </p:blipFill>
        <p:spPr>
          <a:xfrm>
            <a:off x="3742725" y="1587550"/>
            <a:ext cx="1725426" cy="928849"/>
          </a:xfrm>
          <a:prstGeom prst="rect">
            <a:avLst/>
          </a:prstGeom>
          <a:noFill/>
          <a:ln>
            <a:noFill/>
          </a:ln>
        </p:spPr>
      </p:pic>
      <p:pic>
        <p:nvPicPr>
          <p:cNvPr id="1734" name="Google Shape;1734;p123"/>
          <p:cNvPicPr preferRelativeResize="0"/>
          <p:nvPr/>
        </p:nvPicPr>
        <p:blipFill>
          <a:blip r:embed="rId4">
            <a:alphaModFix/>
          </a:blip>
          <a:stretch>
            <a:fillRect/>
          </a:stretch>
        </p:blipFill>
        <p:spPr>
          <a:xfrm>
            <a:off x="671151" y="1964875"/>
            <a:ext cx="2438400" cy="2438400"/>
          </a:xfrm>
          <a:prstGeom prst="rect">
            <a:avLst/>
          </a:prstGeom>
          <a:noFill/>
          <a:ln>
            <a:noFill/>
          </a:ln>
          <a:effectLst>
            <a:outerShdw blurRad="185738" rotWithShape="0" algn="bl" dist="19050">
              <a:srgbClr val="000000">
                <a:alpha val="34000"/>
              </a:srgbClr>
            </a:outerShdw>
          </a:effectLst>
        </p:spPr>
      </p:pic>
      <p:pic>
        <p:nvPicPr>
          <p:cNvPr id="1735" name="Google Shape;1735;p123"/>
          <p:cNvPicPr preferRelativeResize="0"/>
          <p:nvPr/>
        </p:nvPicPr>
        <p:blipFill>
          <a:blip r:embed="rId5">
            <a:alphaModFix/>
          </a:blip>
          <a:stretch>
            <a:fillRect/>
          </a:stretch>
        </p:blipFill>
        <p:spPr>
          <a:xfrm>
            <a:off x="5998625" y="2082500"/>
            <a:ext cx="903775" cy="964325"/>
          </a:xfrm>
          <a:prstGeom prst="rect">
            <a:avLst/>
          </a:prstGeom>
          <a:noFill/>
          <a:ln>
            <a:noFill/>
          </a:ln>
        </p:spPr>
      </p:pic>
      <p:pic>
        <p:nvPicPr>
          <p:cNvPr id="1736" name="Google Shape;1736;p123"/>
          <p:cNvPicPr preferRelativeResize="0"/>
          <p:nvPr/>
        </p:nvPicPr>
        <p:blipFill>
          <a:blip r:embed="rId6">
            <a:alphaModFix/>
          </a:blip>
          <a:stretch>
            <a:fillRect/>
          </a:stretch>
        </p:blipFill>
        <p:spPr>
          <a:xfrm>
            <a:off x="3601600" y="4042781"/>
            <a:ext cx="2438401" cy="545294"/>
          </a:xfrm>
          <a:prstGeom prst="rect">
            <a:avLst/>
          </a:prstGeom>
          <a:noFill/>
          <a:ln>
            <a:noFill/>
          </a:ln>
        </p:spPr>
      </p:pic>
      <p:pic>
        <p:nvPicPr>
          <p:cNvPr id="1737" name="Google Shape;1737;p123"/>
          <p:cNvPicPr preferRelativeResize="0"/>
          <p:nvPr/>
        </p:nvPicPr>
        <p:blipFill>
          <a:blip r:embed="rId7">
            <a:alphaModFix/>
          </a:blip>
          <a:stretch>
            <a:fillRect/>
          </a:stretch>
        </p:blipFill>
        <p:spPr>
          <a:xfrm>
            <a:off x="6327350" y="3651036"/>
            <a:ext cx="2291604" cy="462125"/>
          </a:xfrm>
          <a:prstGeom prst="rect">
            <a:avLst/>
          </a:prstGeom>
          <a:noFill/>
          <a:ln>
            <a:noFill/>
          </a:ln>
        </p:spPr>
      </p:pic>
      <p:pic>
        <p:nvPicPr>
          <p:cNvPr id="1738" name="Google Shape;1738;p123"/>
          <p:cNvPicPr preferRelativeResize="0"/>
          <p:nvPr/>
        </p:nvPicPr>
        <p:blipFill>
          <a:blip r:embed="rId8">
            <a:alphaModFix/>
          </a:blip>
          <a:stretch>
            <a:fillRect/>
          </a:stretch>
        </p:blipFill>
        <p:spPr>
          <a:xfrm>
            <a:off x="4110325" y="3019298"/>
            <a:ext cx="1888288" cy="750250"/>
          </a:xfrm>
          <a:prstGeom prst="rect">
            <a:avLst/>
          </a:prstGeom>
          <a:noFill/>
          <a:ln>
            <a:noFill/>
          </a:ln>
        </p:spPr>
      </p:pic>
      <p:pic>
        <p:nvPicPr>
          <p:cNvPr id="1739" name="Google Shape;1739;p123"/>
          <p:cNvPicPr preferRelativeResize="0"/>
          <p:nvPr/>
        </p:nvPicPr>
        <p:blipFill>
          <a:blip r:embed="rId9">
            <a:alphaModFix/>
          </a:blip>
          <a:stretch>
            <a:fillRect/>
          </a:stretch>
        </p:blipFill>
        <p:spPr>
          <a:xfrm>
            <a:off x="7187670" y="2147033"/>
            <a:ext cx="1534325" cy="1086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45" name="Google Shape;1745;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51" name="Google Shape;1751;p12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 Is Awesome</a:t>
            </a:r>
            <a:endParaRPr/>
          </a:p>
        </p:txBody>
      </p:sp>
      <p:sp>
        <p:nvSpPr>
          <p:cNvPr id="1752" name="Google Shape;1752;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58" name="Google Shape;1758;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59" name="Google Shape;1759;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Teachable Machine in </a:t>
            </a:r>
            <a:r>
              <a:rPr lang="en"/>
              <a:t>Action</a:t>
            </a:r>
            <a:endParaRPr/>
          </a:p>
        </p:txBody>
      </p:sp>
      <p:sp>
        <p:nvSpPr>
          <p:cNvPr id="1760" name="Google Shape;1760;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800"/>
              </a:spcAft>
              <a:buClr>
                <a:schemeClr val="dk1"/>
              </a:buClr>
              <a:buSzPts val="1100"/>
              <a:buFont typeface="Arial"/>
              <a:buNone/>
            </a:pPr>
            <a:r>
              <a:rPr lang="en">
                <a:solidFill>
                  <a:schemeClr val="dk1"/>
                </a:solidFill>
              </a:rPr>
              <a:t>The </a:t>
            </a:r>
            <a:r>
              <a:rPr lang="en" u="sng">
                <a:solidFill>
                  <a:schemeClr val="hlink"/>
                </a:solidFill>
                <a:hlinkClick r:id="rId3"/>
              </a:rPr>
              <a:t>Teachable Machine project from Google</a:t>
            </a:r>
            <a:r>
              <a:rPr lang="en">
                <a:solidFill>
                  <a:schemeClr val="dk1"/>
                </a:solidFill>
              </a:rPr>
              <a:t> shows the fundamental mechanism of a neural network by training a model that recognizes gestures from your webcam to predict one of three classes.</a:t>
            </a:r>
            <a:endParaRPr/>
          </a:p>
        </p:txBody>
      </p:sp>
      <p:pic>
        <p:nvPicPr>
          <p:cNvPr id="1761" name="Google Shape;1761;p126"/>
          <p:cNvPicPr preferRelativeResize="0"/>
          <p:nvPr/>
        </p:nvPicPr>
        <p:blipFill>
          <a:blip r:embed="rId4">
            <a:alphaModFix/>
          </a:blip>
          <a:stretch>
            <a:fillRect/>
          </a:stretch>
        </p:blipFill>
        <p:spPr>
          <a:xfrm>
            <a:off x="1833175" y="1765800"/>
            <a:ext cx="5780200" cy="3030600"/>
          </a:xfrm>
          <a:prstGeom prst="rect">
            <a:avLst/>
          </a:prstGeom>
          <a:noFill/>
          <a:ln cap="flat" cmpd="sng" w="9525">
            <a:solidFill>
              <a:srgbClr val="A9B7C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2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a:t>
            </a:r>
            <a:br>
              <a:rPr lang="en"/>
            </a:br>
            <a:r>
              <a:rPr lang="en"/>
              <a:t>Unsupervised Learning</a:t>
            </a:r>
            <a:endParaRPr/>
          </a:p>
        </p:txBody>
      </p:sp>
      <p:sp>
        <p:nvSpPr>
          <p:cNvPr id="1767" name="Google Shape;1767;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68" name="Google Shape;1768;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74" name="Google Shape;1774;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75" name="Google Shape;1775;p128"/>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2800">
                <a:highlight>
                  <a:srgbClr val="FFFF00"/>
                </a:highlight>
              </a:rPr>
              <a:t>Unsupervised learning algorithms</a:t>
            </a:r>
            <a:r>
              <a:rPr lang="en" sz="2800"/>
              <a:t> </a:t>
            </a:r>
            <a:r>
              <a:rPr lang="en" sz="2800"/>
              <a:t>use</a:t>
            </a:r>
            <a:r>
              <a:rPr lang="en" sz="2800"/>
              <a:t> test data to construct models that categorize relationships among data points. </a:t>
            </a:r>
            <a:endParaRPr sz="2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779" name="Shape 1779"/>
        <p:cNvGrpSpPr/>
        <p:nvPr/>
      </p:nvGrpSpPr>
      <p:grpSpPr>
        <a:xfrm>
          <a:off x="0" y="0"/>
          <a:ext cx="0" cy="0"/>
          <a:chOff x="0" y="0"/>
          <a:chExt cx="0" cy="0"/>
        </a:xfrm>
      </p:grpSpPr>
      <p:sp>
        <p:nvSpPr>
          <p:cNvPr id="1780" name="Google Shape;1780;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81" name="Google Shape;1781;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https://www.bigcommerce.com</a:t>
            </a:r>
            <a:endParaRPr/>
          </a:p>
        </p:txBody>
      </p:sp>
      <p:sp>
        <p:nvSpPr>
          <p:cNvPr id="1782" name="Google Shape;1782;p12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Unsupervised Learning</a:t>
            </a:r>
            <a:endParaRPr/>
          </a:p>
        </p:txBody>
      </p:sp>
      <p:sp>
        <p:nvSpPr>
          <p:cNvPr id="1783" name="Google Shape;1783;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example, when you’re reviewing a particular item for purchase on a website, unsupervised learning algorithms might be used to identify related items that are frequently bought </a:t>
            </a:r>
            <a:r>
              <a:rPr lang="en"/>
              <a:t>together</a:t>
            </a:r>
            <a:r>
              <a:rPr lang="en"/>
              <a:t>.</a:t>
            </a:r>
            <a:endParaRPr/>
          </a:p>
        </p:txBody>
      </p:sp>
      <p:pic>
        <p:nvPicPr>
          <p:cNvPr id="1784" name="Google Shape;1784;p129"/>
          <p:cNvPicPr preferRelativeResize="0"/>
          <p:nvPr/>
        </p:nvPicPr>
        <p:blipFill rotWithShape="1">
          <a:blip r:embed="rId4">
            <a:alphaModFix/>
          </a:blip>
          <a:srcRect b="0" l="0" r="0" t="882"/>
          <a:stretch/>
        </p:blipFill>
        <p:spPr>
          <a:xfrm>
            <a:off x="474450" y="1809100"/>
            <a:ext cx="5283699" cy="2945950"/>
          </a:xfrm>
          <a:prstGeom prst="rect">
            <a:avLst/>
          </a:prstGeom>
          <a:noFill/>
          <a:ln>
            <a:noFill/>
          </a:ln>
          <a:effectLst>
            <a:outerShdw blurRad="128588" rotWithShape="0" algn="bl" dist="19050">
              <a:srgbClr val="000000">
                <a:alpha val="30000"/>
              </a:srgbClr>
            </a:outerShdw>
          </a:effectLst>
        </p:spPr>
      </p:pic>
      <p:sp>
        <p:nvSpPr>
          <p:cNvPr id="1785" name="Google Shape;1785;p129"/>
          <p:cNvSpPr/>
          <p:nvPr/>
        </p:nvSpPr>
        <p:spPr>
          <a:xfrm>
            <a:off x="6063775" y="2971250"/>
            <a:ext cx="2805900" cy="1189200"/>
          </a:xfrm>
          <a:prstGeom prst="roundRect">
            <a:avLst>
              <a:gd fmla="val 7517" name="adj"/>
            </a:avLst>
          </a:prstGeom>
          <a:solidFill>
            <a:srgbClr val="FECF48"/>
          </a:solidFill>
          <a:ln>
            <a:noFill/>
          </a:ln>
        </p:spPr>
        <p:txBody>
          <a:bodyPr anchorCtr="0" anchor="ctr" bIns="91425" lIns="18287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latin typeface="Roboto"/>
                <a:ea typeface="Roboto"/>
                <a:cs typeface="Roboto"/>
                <a:sym typeface="Roboto"/>
              </a:rPr>
              <a:t>This power to recognize data patterns has broad applications in data analytics.</a:t>
            </a:r>
            <a:endParaRPr sz="1600">
              <a:latin typeface="Roboto"/>
              <a:ea typeface="Roboto"/>
              <a:cs typeface="Roboto"/>
              <a:sym typeface="Roboto"/>
            </a:endParaRPr>
          </a:p>
        </p:txBody>
      </p:sp>
      <p:pic>
        <p:nvPicPr>
          <p:cNvPr id="1786" name="Google Shape;1786;p129"/>
          <p:cNvPicPr preferRelativeResize="0"/>
          <p:nvPr/>
        </p:nvPicPr>
        <p:blipFill rotWithShape="1">
          <a:blip r:embed="rId5">
            <a:alphaModFix/>
          </a:blip>
          <a:srcRect b="0" l="0" r="0" t="0"/>
          <a:stretch/>
        </p:blipFill>
        <p:spPr>
          <a:xfrm>
            <a:off x="6872088" y="1781984"/>
            <a:ext cx="1189274" cy="1189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130"/>
          <p:cNvSpPr txBox="1"/>
          <p:nvPr>
            <p:ph idx="1" type="subTitle"/>
          </p:nvPr>
        </p:nvSpPr>
        <p:spPr>
          <a:xfrm>
            <a:off x="194100" y="2487525"/>
            <a:ext cx="5111100" cy="17745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2000">
                <a:solidFill>
                  <a:schemeClr val="dk1"/>
                </a:solidFill>
                <a:latin typeface="Roboto Light"/>
                <a:ea typeface="Roboto Light"/>
                <a:cs typeface="Roboto Light"/>
                <a:sym typeface="Roboto Light"/>
              </a:rPr>
              <a:t>U</a:t>
            </a:r>
            <a:r>
              <a:rPr lang="en" sz="2000">
                <a:solidFill>
                  <a:schemeClr val="dk1"/>
                </a:solidFill>
                <a:latin typeface="Roboto Light"/>
                <a:ea typeface="Roboto Light"/>
                <a:cs typeface="Roboto Light"/>
                <a:sym typeface="Roboto Light"/>
              </a:rPr>
              <a:t>nsupervised learning can be used to </a:t>
            </a:r>
            <a:r>
              <a:rPr b="1" lang="en" sz="2000">
                <a:solidFill>
                  <a:schemeClr val="dk1"/>
                </a:solidFill>
                <a:highlight>
                  <a:srgbClr val="FED90E"/>
                </a:highlight>
              </a:rPr>
              <a:t>identify clusters</a:t>
            </a:r>
            <a:r>
              <a:rPr lang="en" sz="2000">
                <a:solidFill>
                  <a:schemeClr val="dk1"/>
                </a:solidFill>
                <a:latin typeface="Roboto Light"/>
                <a:ea typeface="Roboto Light"/>
                <a:cs typeface="Roboto Light"/>
                <a:sym typeface="Roboto Light"/>
              </a:rPr>
              <a:t>, or related groups,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of clients to target with product offerings or marketing campaigns. </a:t>
            </a:r>
            <a:endParaRPr sz="2000">
              <a:latin typeface="Roboto Light"/>
              <a:ea typeface="Roboto Light"/>
              <a:cs typeface="Roboto Light"/>
              <a:sym typeface="Roboto Light"/>
            </a:endParaRPr>
          </a:p>
        </p:txBody>
      </p:sp>
      <p:sp>
        <p:nvSpPr>
          <p:cNvPr id="1792" name="Google Shape;1792;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3" name="Google Shape;1793;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94" name="Google Shape;1794;p130"/>
          <p:cNvSpPr/>
          <p:nvPr/>
        </p:nvSpPr>
        <p:spPr>
          <a:xfrm>
            <a:off x="194100" y="541850"/>
            <a:ext cx="8782800" cy="1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5" name="Google Shape;1795;p130"/>
          <p:cNvPicPr preferRelativeResize="0"/>
          <p:nvPr/>
        </p:nvPicPr>
        <p:blipFill>
          <a:blip r:embed="rId3">
            <a:alphaModFix/>
          </a:blip>
          <a:stretch>
            <a:fillRect/>
          </a:stretch>
        </p:blipFill>
        <p:spPr>
          <a:xfrm>
            <a:off x="5263550" y="242625"/>
            <a:ext cx="2998324" cy="45216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2" name="Google Shape;1462;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99" name="Shape 1799"/>
        <p:cNvGrpSpPr/>
        <p:nvPr/>
      </p:nvGrpSpPr>
      <p:grpSpPr>
        <a:xfrm>
          <a:off x="0" y="0"/>
          <a:ext cx="0" cy="0"/>
          <a:chOff x="0" y="0"/>
          <a:chExt cx="0" cy="0"/>
        </a:xfrm>
      </p:grpSpPr>
      <p:sp>
        <p:nvSpPr>
          <p:cNvPr id="1800" name="Google Shape;1800;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Introduction to Unsupervised Learning</a:t>
            </a:r>
            <a:endParaRPr>
              <a:solidFill>
                <a:schemeClr val="dk1"/>
              </a:solidFill>
            </a:endParaRPr>
          </a:p>
          <a:p>
            <a:pPr indent="0" lvl="0" marL="0" rtl="0" algn="l">
              <a:spcBef>
                <a:spcPts val="0"/>
              </a:spcBef>
              <a:spcAft>
                <a:spcPts val="0"/>
              </a:spcAft>
              <a:buNone/>
            </a:pPr>
            <a:r>
              <a:t/>
            </a:r>
            <a:endParaRPr/>
          </a:p>
        </p:txBody>
      </p:sp>
      <p:sp>
        <p:nvSpPr>
          <p:cNvPr id="1801" name="Google Shape;1801;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 </a:t>
            </a:r>
            <a:r>
              <a:rPr b="1" lang="en"/>
              <a:t>K-means algorithm</a:t>
            </a:r>
            <a:r>
              <a:rPr lang="en"/>
              <a:t> is used for marketing use cases because of its ability to segment customers for more targeted ads.</a:t>
            </a:r>
            <a:endParaRPr/>
          </a:p>
        </p:txBody>
      </p:sp>
      <p:cxnSp>
        <p:nvCxnSpPr>
          <p:cNvPr id="1802" name="Google Shape;1802;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3" name="Google Shape;1803;p13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804" name="Google Shape;1804;p131"/>
          <p:cNvSpPr txBox="1"/>
          <p:nvPr/>
        </p:nvSpPr>
        <p:spPr>
          <a:xfrm>
            <a:off x="836825" y="1696491"/>
            <a:ext cx="3280800" cy="2970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b="1" lang="en" sz="1800">
                <a:latin typeface="Roboto"/>
                <a:ea typeface="Roboto"/>
                <a:cs typeface="Roboto"/>
                <a:sym typeface="Roboto"/>
              </a:rPr>
              <a:t>Before K-means</a:t>
            </a:r>
            <a:endParaRPr sz="1800">
              <a:latin typeface="Roboto"/>
              <a:ea typeface="Roboto"/>
              <a:cs typeface="Roboto"/>
              <a:sym typeface="Roboto"/>
            </a:endParaRPr>
          </a:p>
        </p:txBody>
      </p:sp>
      <p:cxnSp>
        <p:nvCxnSpPr>
          <p:cNvPr id="1805" name="Google Shape;1805;p131"/>
          <p:cNvCxnSpPr/>
          <p:nvPr/>
        </p:nvCxnSpPr>
        <p:spPr>
          <a:xfrm>
            <a:off x="1499661" y="2183492"/>
            <a:ext cx="0" cy="2149800"/>
          </a:xfrm>
          <a:prstGeom prst="straightConnector1">
            <a:avLst/>
          </a:prstGeom>
          <a:noFill/>
          <a:ln cap="flat" cmpd="sng" w="19050">
            <a:solidFill>
              <a:srgbClr val="000000"/>
            </a:solidFill>
            <a:prstDash val="solid"/>
            <a:round/>
            <a:headEnd len="med" w="med" type="stealth"/>
            <a:tailEnd len="med" w="med" type="none"/>
          </a:ln>
        </p:spPr>
      </p:cxnSp>
      <p:cxnSp>
        <p:nvCxnSpPr>
          <p:cNvPr id="1806" name="Google Shape;1806;p131"/>
          <p:cNvCxnSpPr/>
          <p:nvPr/>
        </p:nvCxnSpPr>
        <p:spPr>
          <a:xfrm>
            <a:off x="2574425" y="3258271"/>
            <a:ext cx="0" cy="2149800"/>
          </a:xfrm>
          <a:prstGeom prst="straightConnector1">
            <a:avLst/>
          </a:prstGeom>
          <a:noFill/>
          <a:ln cap="flat" cmpd="sng" w="19050">
            <a:solidFill>
              <a:srgbClr val="000000"/>
            </a:solidFill>
            <a:prstDash val="solid"/>
            <a:round/>
            <a:headEnd len="med" w="med" type="stealth"/>
            <a:tailEnd len="med" w="med" type="none"/>
          </a:ln>
        </p:spPr>
      </p:cxnSp>
      <p:sp>
        <p:nvSpPr>
          <p:cNvPr id="1807" name="Google Shape;1807;p131"/>
          <p:cNvSpPr/>
          <p:nvPr/>
        </p:nvSpPr>
        <p:spPr>
          <a:xfrm>
            <a:off x="2543270" y="2252417"/>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1"/>
          <p:cNvSpPr/>
          <p:nvPr/>
        </p:nvSpPr>
        <p:spPr>
          <a:xfrm>
            <a:off x="2591768" y="2596268"/>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31"/>
          <p:cNvSpPr/>
          <p:nvPr/>
        </p:nvSpPr>
        <p:spPr>
          <a:xfrm>
            <a:off x="2364463" y="2434832"/>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31"/>
          <p:cNvSpPr/>
          <p:nvPr/>
        </p:nvSpPr>
        <p:spPr>
          <a:xfrm>
            <a:off x="1850431" y="3347757"/>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31"/>
          <p:cNvSpPr/>
          <p:nvPr/>
        </p:nvSpPr>
        <p:spPr>
          <a:xfrm>
            <a:off x="2543269" y="2875521"/>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31"/>
          <p:cNvSpPr/>
          <p:nvPr/>
        </p:nvSpPr>
        <p:spPr>
          <a:xfrm>
            <a:off x="2832200" y="2830718"/>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31"/>
          <p:cNvSpPr/>
          <p:nvPr/>
        </p:nvSpPr>
        <p:spPr>
          <a:xfrm>
            <a:off x="2257572" y="2651895"/>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31"/>
          <p:cNvSpPr/>
          <p:nvPr/>
        </p:nvSpPr>
        <p:spPr>
          <a:xfrm>
            <a:off x="1736795" y="4007582"/>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31"/>
          <p:cNvSpPr/>
          <p:nvPr/>
        </p:nvSpPr>
        <p:spPr>
          <a:xfrm>
            <a:off x="1915605" y="3743551"/>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31"/>
          <p:cNvSpPr/>
          <p:nvPr/>
        </p:nvSpPr>
        <p:spPr>
          <a:xfrm>
            <a:off x="2287534" y="4088067"/>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31"/>
          <p:cNvSpPr/>
          <p:nvPr/>
        </p:nvSpPr>
        <p:spPr>
          <a:xfrm>
            <a:off x="2012161" y="4007573"/>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31"/>
          <p:cNvSpPr/>
          <p:nvPr/>
        </p:nvSpPr>
        <p:spPr>
          <a:xfrm>
            <a:off x="2078766" y="2413834"/>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31"/>
          <p:cNvSpPr/>
          <p:nvPr/>
        </p:nvSpPr>
        <p:spPr>
          <a:xfrm>
            <a:off x="2925940" y="2529987"/>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31"/>
          <p:cNvSpPr txBox="1"/>
          <p:nvPr/>
        </p:nvSpPr>
        <p:spPr>
          <a:xfrm>
            <a:off x="1256356" y="2023576"/>
            <a:ext cx="3657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y</a:t>
            </a:r>
            <a:endParaRPr sz="1800">
              <a:latin typeface="Roboto"/>
              <a:ea typeface="Roboto"/>
              <a:cs typeface="Roboto"/>
              <a:sym typeface="Roboto"/>
            </a:endParaRPr>
          </a:p>
        </p:txBody>
      </p:sp>
      <p:sp>
        <p:nvSpPr>
          <p:cNvPr id="1821" name="Google Shape;1821;p131"/>
          <p:cNvSpPr txBox="1"/>
          <p:nvPr/>
        </p:nvSpPr>
        <p:spPr>
          <a:xfrm>
            <a:off x="3360182" y="4266866"/>
            <a:ext cx="3657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x</a:t>
            </a:r>
            <a:endParaRPr sz="1800">
              <a:latin typeface="Roboto"/>
              <a:ea typeface="Roboto"/>
              <a:cs typeface="Roboto"/>
              <a:sym typeface="Roboto"/>
            </a:endParaRPr>
          </a:p>
        </p:txBody>
      </p:sp>
      <p:sp>
        <p:nvSpPr>
          <p:cNvPr id="1822" name="Google Shape;1822;p131"/>
          <p:cNvSpPr/>
          <p:nvPr/>
        </p:nvSpPr>
        <p:spPr>
          <a:xfrm>
            <a:off x="2078756" y="3470731"/>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31"/>
          <p:cNvSpPr/>
          <p:nvPr/>
        </p:nvSpPr>
        <p:spPr>
          <a:xfrm>
            <a:off x="1622104" y="3545978"/>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4" name="Google Shape;1824;p131"/>
          <p:cNvCxnSpPr/>
          <p:nvPr/>
        </p:nvCxnSpPr>
        <p:spPr>
          <a:xfrm>
            <a:off x="5285827" y="2183492"/>
            <a:ext cx="0" cy="2149800"/>
          </a:xfrm>
          <a:prstGeom prst="straightConnector1">
            <a:avLst/>
          </a:prstGeom>
          <a:noFill/>
          <a:ln cap="flat" cmpd="sng" w="19050">
            <a:solidFill>
              <a:srgbClr val="000000"/>
            </a:solidFill>
            <a:prstDash val="solid"/>
            <a:round/>
            <a:headEnd len="med" w="med" type="stealth"/>
            <a:tailEnd len="med" w="med" type="none"/>
          </a:ln>
        </p:spPr>
      </p:cxnSp>
      <p:cxnSp>
        <p:nvCxnSpPr>
          <p:cNvPr id="1825" name="Google Shape;1825;p131"/>
          <p:cNvCxnSpPr/>
          <p:nvPr/>
        </p:nvCxnSpPr>
        <p:spPr>
          <a:xfrm>
            <a:off x="6360592" y="3258271"/>
            <a:ext cx="0" cy="2149800"/>
          </a:xfrm>
          <a:prstGeom prst="straightConnector1">
            <a:avLst/>
          </a:prstGeom>
          <a:noFill/>
          <a:ln cap="flat" cmpd="sng" w="19050">
            <a:solidFill>
              <a:srgbClr val="000000"/>
            </a:solidFill>
            <a:prstDash val="solid"/>
            <a:round/>
            <a:headEnd len="med" w="med" type="stealth"/>
            <a:tailEnd len="med" w="med" type="none"/>
          </a:ln>
        </p:spPr>
      </p:cxnSp>
      <p:sp>
        <p:nvSpPr>
          <p:cNvPr id="1826" name="Google Shape;1826;p131"/>
          <p:cNvSpPr txBox="1"/>
          <p:nvPr/>
        </p:nvSpPr>
        <p:spPr>
          <a:xfrm>
            <a:off x="5042523" y="2023576"/>
            <a:ext cx="3657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y</a:t>
            </a:r>
            <a:endParaRPr sz="1800">
              <a:latin typeface="Roboto"/>
              <a:ea typeface="Roboto"/>
              <a:cs typeface="Roboto"/>
              <a:sym typeface="Roboto"/>
            </a:endParaRPr>
          </a:p>
        </p:txBody>
      </p:sp>
      <p:sp>
        <p:nvSpPr>
          <p:cNvPr id="1827" name="Google Shape;1827;p131"/>
          <p:cNvSpPr txBox="1"/>
          <p:nvPr/>
        </p:nvSpPr>
        <p:spPr>
          <a:xfrm>
            <a:off x="7146349" y="4266866"/>
            <a:ext cx="3657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x</a:t>
            </a:r>
            <a:endParaRPr sz="1800">
              <a:latin typeface="Roboto"/>
              <a:ea typeface="Roboto"/>
              <a:cs typeface="Roboto"/>
              <a:sym typeface="Roboto"/>
            </a:endParaRPr>
          </a:p>
        </p:txBody>
      </p:sp>
      <p:pic>
        <p:nvPicPr>
          <p:cNvPr id="1828" name="Google Shape;1828;p131"/>
          <p:cNvPicPr preferRelativeResize="0"/>
          <p:nvPr/>
        </p:nvPicPr>
        <p:blipFill>
          <a:blip r:embed="rId3">
            <a:alphaModFix/>
          </a:blip>
          <a:stretch>
            <a:fillRect/>
          </a:stretch>
        </p:blipFill>
        <p:spPr>
          <a:xfrm>
            <a:off x="4343552" y="1675050"/>
            <a:ext cx="674012" cy="2983349"/>
          </a:xfrm>
          <a:prstGeom prst="rect">
            <a:avLst/>
          </a:prstGeom>
          <a:noFill/>
          <a:ln>
            <a:noFill/>
          </a:ln>
        </p:spPr>
      </p:pic>
      <p:sp>
        <p:nvSpPr>
          <p:cNvPr id="1829" name="Google Shape;1829;p131"/>
          <p:cNvSpPr txBox="1"/>
          <p:nvPr/>
        </p:nvSpPr>
        <p:spPr>
          <a:xfrm>
            <a:off x="4689383" y="1696491"/>
            <a:ext cx="3280800" cy="2970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b="1" lang="en" sz="1800">
                <a:latin typeface="Roboto"/>
                <a:ea typeface="Roboto"/>
                <a:cs typeface="Roboto"/>
                <a:sym typeface="Roboto"/>
              </a:rPr>
              <a:t>After K-means</a:t>
            </a:r>
            <a:endParaRPr sz="1800">
              <a:latin typeface="Roboto"/>
              <a:ea typeface="Roboto"/>
              <a:cs typeface="Roboto"/>
              <a:sym typeface="Roboto"/>
            </a:endParaRPr>
          </a:p>
        </p:txBody>
      </p:sp>
      <p:sp>
        <p:nvSpPr>
          <p:cNvPr id="1830" name="Google Shape;1830;p131"/>
          <p:cNvSpPr/>
          <p:nvPr/>
        </p:nvSpPr>
        <p:spPr>
          <a:xfrm>
            <a:off x="2257591" y="3779402"/>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31"/>
          <p:cNvSpPr/>
          <p:nvPr/>
        </p:nvSpPr>
        <p:spPr>
          <a:xfrm rot="5400000">
            <a:off x="3522732" y="3589717"/>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31"/>
          <p:cNvSpPr/>
          <p:nvPr/>
        </p:nvSpPr>
        <p:spPr>
          <a:xfrm rot="5400000">
            <a:off x="3178883" y="3638215"/>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31"/>
          <p:cNvSpPr/>
          <p:nvPr/>
        </p:nvSpPr>
        <p:spPr>
          <a:xfrm rot="5400000">
            <a:off x="3340319" y="3410909"/>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31"/>
          <p:cNvSpPr/>
          <p:nvPr/>
        </p:nvSpPr>
        <p:spPr>
          <a:xfrm rot="5400000">
            <a:off x="2899632" y="3589716"/>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31"/>
          <p:cNvSpPr/>
          <p:nvPr/>
        </p:nvSpPr>
        <p:spPr>
          <a:xfrm rot="5400000">
            <a:off x="2944435" y="3878648"/>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31"/>
          <p:cNvSpPr/>
          <p:nvPr/>
        </p:nvSpPr>
        <p:spPr>
          <a:xfrm rot="5400000">
            <a:off x="3123256" y="3304017"/>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31"/>
          <p:cNvSpPr/>
          <p:nvPr/>
        </p:nvSpPr>
        <p:spPr>
          <a:xfrm rot="5400000">
            <a:off x="3361316" y="3125211"/>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31"/>
          <p:cNvSpPr/>
          <p:nvPr/>
        </p:nvSpPr>
        <p:spPr>
          <a:xfrm rot="5400000">
            <a:off x="3245164" y="3972389"/>
            <a:ext cx="178800" cy="178800"/>
          </a:xfrm>
          <a:prstGeom prst="ellipse">
            <a:avLst/>
          </a:prstGeom>
          <a:solidFill>
            <a:srgbClr val="DCE0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31"/>
          <p:cNvSpPr/>
          <p:nvPr/>
        </p:nvSpPr>
        <p:spPr>
          <a:xfrm>
            <a:off x="6322910" y="2252417"/>
            <a:ext cx="178800" cy="178800"/>
          </a:xfrm>
          <a:prstGeom prst="ellipse">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31"/>
          <p:cNvSpPr/>
          <p:nvPr/>
        </p:nvSpPr>
        <p:spPr>
          <a:xfrm>
            <a:off x="6371408" y="2596268"/>
            <a:ext cx="178800" cy="178800"/>
          </a:xfrm>
          <a:prstGeom prst="ellipse">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31"/>
          <p:cNvSpPr/>
          <p:nvPr/>
        </p:nvSpPr>
        <p:spPr>
          <a:xfrm>
            <a:off x="6144103" y="2434832"/>
            <a:ext cx="178800" cy="178800"/>
          </a:xfrm>
          <a:prstGeom prst="ellipse">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31"/>
          <p:cNvSpPr/>
          <p:nvPr/>
        </p:nvSpPr>
        <p:spPr>
          <a:xfrm>
            <a:off x="5630071" y="3347757"/>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31"/>
          <p:cNvSpPr/>
          <p:nvPr/>
        </p:nvSpPr>
        <p:spPr>
          <a:xfrm>
            <a:off x="6322909" y="2875521"/>
            <a:ext cx="178800" cy="178800"/>
          </a:xfrm>
          <a:prstGeom prst="ellipse">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31"/>
          <p:cNvSpPr/>
          <p:nvPr/>
        </p:nvSpPr>
        <p:spPr>
          <a:xfrm>
            <a:off x="6611840" y="2830718"/>
            <a:ext cx="178800" cy="178800"/>
          </a:xfrm>
          <a:prstGeom prst="ellipse">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31"/>
          <p:cNvSpPr/>
          <p:nvPr/>
        </p:nvSpPr>
        <p:spPr>
          <a:xfrm>
            <a:off x="6037212" y="2651895"/>
            <a:ext cx="178800" cy="178800"/>
          </a:xfrm>
          <a:prstGeom prst="ellipse">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31"/>
          <p:cNvSpPr/>
          <p:nvPr/>
        </p:nvSpPr>
        <p:spPr>
          <a:xfrm>
            <a:off x="5516435" y="4007582"/>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31"/>
          <p:cNvSpPr/>
          <p:nvPr/>
        </p:nvSpPr>
        <p:spPr>
          <a:xfrm>
            <a:off x="5695245" y="3743551"/>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31"/>
          <p:cNvSpPr/>
          <p:nvPr/>
        </p:nvSpPr>
        <p:spPr>
          <a:xfrm>
            <a:off x="6067174" y="4088067"/>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31"/>
          <p:cNvSpPr/>
          <p:nvPr/>
        </p:nvSpPr>
        <p:spPr>
          <a:xfrm>
            <a:off x="5791801" y="4007573"/>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31"/>
          <p:cNvSpPr/>
          <p:nvPr/>
        </p:nvSpPr>
        <p:spPr>
          <a:xfrm>
            <a:off x="5858406" y="2413834"/>
            <a:ext cx="178800" cy="178800"/>
          </a:xfrm>
          <a:prstGeom prst="ellipse">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31"/>
          <p:cNvSpPr/>
          <p:nvPr/>
        </p:nvSpPr>
        <p:spPr>
          <a:xfrm>
            <a:off x="6705580" y="2529987"/>
            <a:ext cx="178800" cy="178800"/>
          </a:xfrm>
          <a:prstGeom prst="ellipse">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31"/>
          <p:cNvSpPr/>
          <p:nvPr/>
        </p:nvSpPr>
        <p:spPr>
          <a:xfrm>
            <a:off x="5858396" y="3470731"/>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31"/>
          <p:cNvSpPr/>
          <p:nvPr/>
        </p:nvSpPr>
        <p:spPr>
          <a:xfrm>
            <a:off x="5401744" y="3545978"/>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31"/>
          <p:cNvSpPr/>
          <p:nvPr/>
        </p:nvSpPr>
        <p:spPr>
          <a:xfrm>
            <a:off x="6037231" y="3779402"/>
            <a:ext cx="178800" cy="178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31"/>
          <p:cNvSpPr/>
          <p:nvPr/>
        </p:nvSpPr>
        <p:spPr>
          <a:xfrm rot="5400000">
            <a:off x="7302372" y="3589717"/>
            <a:ext cx="178800" cy="1788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31"/>
          <p:cNvSpPr/>
          <p:nvPr/>
        </p:nvSpPr>
        <p:spPr>
          <a:xfrm rot="5400000">
            <a:off x="6958524" y="3638215"/>
            <a:ext cx="178800" cy="1788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31"/>
          <p:cNvSpPr/>
          <p:nvPr/>
        </p:nvSpPr>
        <p:spPr>
          <a:xfrm rot="5400000">
            <a:off x="7119959" y="3410909"/>
            <a:ext cx="178800" cy="1788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31"/>
          <p:cNvSpPr/>
          <p:nvPr/>
        </p:nvSpPr>
        <p:spPr>
          <a:xfrm rot="5400000">
            <a:off x="6679272" y="3589716"/>
            <a:ext cx="178800" cy="1788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31"/>
          <p:cNvSpPr/>
          <p:nvPr/>
        </p:nvSpPr>
        <p:spPr>
          <a:xfrm rot="5400000">
            <a:off x="6724075" y="3878648"/>
            <a:ext cx="178800" cy="1788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31"/>
          <p:cNvSpPr/>
          <p:nvPr/>
        </p:nvSpPr>
        <p:spPr>
          <a:xfrm rot="5400000">
            <a:off x="6902897" y="3304017"/>
            <a:ext cx="178800" cy="1788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31"/>
          <p:cNvSpPr/>
          <p:nvPr/>
        </p:nvSpPr>
        <p:spPr>
          <a:xfrm rot="5400000">
            <a:off x="7140956" y="3125211"/>
            <a:ext cx="178800" cy="1788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31"/>
          <p:cNvSpPr/>
          <p:nvPr/>
        </p:nvSpPr>
        <p:spPr>
          <a:xfrm rot="5400000">
            <a:off x="7024804" y="3972389"/>
            <a:ext cx="178800" cy="1788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31"/>
          <p:cNvSpPr/>
          <p:nvPr/>
        </p:nvSpPr>
        <p:spPr>
          <a:xfrm>
            <a:off x="5285784" y="3255922"/>
            <a:ext cx="1085400" cy="1243800"/>
          </a:xfrm>
          <a:prstGeom prst="ellipse">
            <a:avLst/>
          </a:prstGeom>
          <a:noFill/>
          <a:ln cap="flat" cmpd="sng" w="19050">
            <a:solidFill>
              <a:srgbClr val="1475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31"/>
          <p:cNvSpPr/>
          <p:nvPr/>
        </p:nvSpPr>
        <p:spPr>
          <a:xfrm rot="2700000">
            <a:off x="6623590" y="3014327"/>
            <a:ext cx="988960" cy="1275762"/>
          </a:xfrm>
          <a:prstGeom prst="ellipse">
            <a:avLst/>
          </a:prstGeom>
          <a:noFill/>
          <a:ln cap="flat" cmpd="sng" w="19050">
            <a:solidFill>
              <a:srgbClr val="00D6C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31"/>
          <p:cNvSpPr/>
          <p:nvPr/>
        </p:nvSpPr>
        <p:spPr>
          <a:xfrm rot="5400000">
            <a:off x="5863790" y="2010871"/>
            <a:ext cx="993600" cy="1275900"/>
          </a:xfrm>
          <a:prstGeom prst="ellipse">
            <a:avLst/>
          </a:prstGeom>
          <a:noFill/>
          <a:ln cap="flat" cmpd="sng" w="19050">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Introduction to Unsupervised Learning</a:t>
            </a:r>
            <a:endParaRPr>
              <a:solidFill>
                <a:schemeClr val="dk1"/>
              </a:solidFill>
            </a:endParaRPr>
          </a:p>
          <a:p>
            <a:pPr indent="0" lvl="0" marL="0" rtl="0" algn="l">
              <a:spcBef>
                <a:spcPts val="0"/>
              </a:spcBef>
              <a:spcAft>
                <a:spcPts val="0"/>
              </a:spcAft>
              <a:buNone/>
            </a:pPr>
            <a:r>
              <a:t/>
            </a:r>
            <a:endParaRPr/>
          </a:p>
        </p:txBody>
      </p:sp>
      <p:sp>
        <p:nvSpPr>
          <p:cNvPr id="1871" name="Google Shape;1871;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872" name="Google Shape;1872;p132"/>
          <p:cNvPicPr preferRelativeResize="0"/>
          <p:nvPr/>
        </p:nvPicPr>
        <p:blipFill>
          <a:blip r:embed="rId3">
            <a:alphaModFix/>
          </a:blip>
          <a:stretch>
            <a:fillRect/>
          </a:stretch>
        </p:blipFill>
        <p:spPr>
          <a:xfrm>
            <a:off x="4305138" y="878250"/>
            <a:ext cx="827470" cy="3662574"/>
          </a:xfrm>
          <a:prstGeom prst="rect">
            <a:avLst/>
          </a:prstGeom>
          <a:noFill/>
          <a:ln>
            <a:noFill/>
          </a:ln>
        </p:spPr>
      </p:pic>
      <p:sp>
        <p:nvSpPr>
          <p:cNvPr id="1873" name="Google Shape;1873;p132"/>
          <p:cNvSpPr/>
          <p:nvPr/>
        </p:nvSpPr>
        <p:spPr>
          <a:xfrm>
            <a:off x="457160" y="11165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874" name="Google Shape;1874;p132"/>
          <p:cNvSpPr/>
          <p:nvPr/>
        </p:nvSpPr>
        <p:spPr>
          <a:xfrm rot="10800000">
            <a:off x="593369" y="15052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75" name="Google Shape;1875;p132"/>
          <p:cNvSpPr txBox="1"/>
          <p:nvPr>
            <p:ph idx="1" type="subTitle"/>
          </p:nvPr>
        </p:nvSpPr>
        <p:spPr>
          <a:xfrm>
            <a:off x="-12300" y="18310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2000">
                <a:latin typeface="Roboto Light"/>
                <a:ea typeface="Roboto Light"/>
                <a:cs typeface="Roboto Light"/>
                <a:sym typeface="Roboto Light"/>
              </a:rPr>
              <a:t>You’ll apply unsupervised learning by using the K-means algorithm to define customer segments, or clusters.</a:t>
            </a:r>
            <a:endParaRPr sz="2000">
              <a:latin typeface="Roboto Light"/>
              <a:ea typeface="Roboto Light"/>
              <a:cs typeface="Roboto Light"/>
              <a:sym typeface="Roboto Light"/>
            </a:endParaRPr>
          </a:p>
        </p:txBody>
      </p:sp>
      <p:sp>
        <p:nvSpPr>
          <p:cNvPr id="1876" name="Google Shape;1876;p132"/>
          <p:cNvSpPr txBox="1"/>
          <p:nvPr>
            <p:ph idx="2" type="subTitle"/>
          </p:nvPr>
        </p:nvSpPr>
        <p:spPr>
          <a:xfrm>
            <a:off x="4466800" y="1833300"/>
            <a:ext cx="46773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2000">
                <a:latin typeface="Roboto Light"/>
                <a:ea typeface="Roboto Light"/>
                <a:cs typeface="Roboto Light"/>
                <a:sym typeface="Roboto Light"/>
              </a:rPr>
              <a:t>You’ll apply the K-means algorithm to cluster data and prepare a cryptocurrency portfolio proposal to the company’s board of directors.</a:t>
            </a:r>
            <a:endParaRPr sz="2000">
              <a:latin typeface="Roboto Light"/>
              <a:ea typeface="Roboto Light"/>
              <a:cs typeface="Roboto Light"/>
              <a:sym typeface="Roboto Light"/>
            </a:endParaRPr>
          </a:p>
        </p:txBody>
      </p:sp>
      <p:sp>
        <p:nvSpPr>
          <p:cNvPr id="1877" name="Google Shape;1877;p132"/>
          <p:cNvSpPr txBox="1"/>
          <p:nvPr>
            <p:ph idx="3" type="subTitle"/>
          </p:nvPr>
        </p:nvSpPr>
        <p:spPr>
          <a:xfrm>
            <a:off x="457150" y="1127783"/>
            <a:ext cx="3848100" cy="460800"/>
          </a:xfrm>
          <a:prstGeom prst="rect">
            <a:avLst/>
          </a:prstGeom>
          <a:noFill/>
          <a:ln>
            <a:noFill/>
          </a:ln>
        </p:spPr>
        <p:txBody>
          <a:bodyPr anchorCtr="0" anchor="ctr" bIns="0" lIns="182875" spcFirstLastPara="1" rIns="0" wrap="square" tIns="0">
            <a:noAutofit/>
          </a:bodyPr>
          <a:lstStyle/>
          <a:p>
            <a:pPr indent="0" lvl="0" marL="0" rtl="0" algn="l">
              <a:spcBef>
                <a:spcPts val="0"/>
              </a:spcBef>
              <a:spcAft>
                <a:spcPts val="0"/>
              </a:spcAft>
              <a:buNone/>
            </a:pPr>
            <a:r>
              <a:rPr lang="en" sz="2000">
                <a:solidFill>
                  <a:schemeClr val="lt1"/>
                </a:solidFill>
                <a:latin typeface="Roboto"/>
                <a:ea typeface="Roboto"/>
                <a:cs typeface="Roboto"/>
                <a:sym typeface="Roboto"/>
              </a:rPr>
              <a:t>In the lesson:</a:t>
            </a:r>
            <a:endParaRPr sz="2000">
              <a:solidFill>
                <a:schemeClr val="lt1"/>
              </a:solidFill>
              <a:latin typeface="Roboto"/>
              <a:ea typeface="Roboto"/>
              <a:cs typeface="Roboto"/>
              <a:sym typeface="Roboto"/>
            </a:endParaRPr>
          </a:p>
        </p:txBody>
      </p:sp>
      <p:sp>
        <p:nvSpPr>
          <p:cNvPr id="1878" name="Google Shape;1878;p132"/>
          <p:cNvSpPr/>
          <p:nvPr/>
        </p:nvSpPr>
        <p:spPr>
          <a:xfrm>
            <a:off x="4876760" y="10999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879" name="Google Shape;1879;p132"/>
          <p:cNvSpPr/>
          <p:nvPr/>
        </p:nvSpPr>
        <p:spPr>
          <a:xfrm rot="10800000">
            <a:off x="5012969" y="14887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32"/>
          <p:cNvSpPr txBox="1"/>
          <p:nvPr>
            <p:ph idx="4" type="subTitle"/>
          </p:nvPr>
        </p:nvSpPr>
        <p:spPr>
          <a:xfrm>
            <a:off x="4876750" y="1111800"/>
            <a:ext cx="3848100" cy="460800"/>
          </a:xfrm>
          <a:prstGeom prst="rect">
            <a:avLst/>
          </a:prstGeom>
          <a:noFill/>
          <a:ln>
            <a:noFill/>
          </a:ln>
        </p:spPr>
        <p:txBody>
          <a:bodyPr anchorCtr="0" anchor="ctr" bIns="0" lIns="182875" spcFirstLastPara="1" rIns="0" wrap="square" tIns="0">
            <a:noAutofit/>
          </a:bodyPr>
          <a:lstStyle/>
          <a:p>
            <a:pPr indent="0" lvl="0" marL="0" rtl="0" algn="l">
              <a:spcBef>
                <a:spcPts val="0"/>
              </a:spcBef>
              <a:spcAft>
                <a:spcPts val="0"/>
              </a:spcAft>
              <a:buNone/>
            </a:pPr>
            <a:r>
              <a:rPr lang="en" sz="2000">
                <a:solidFill>
                  <a:schemeClr val="lt1"/>
                </a:solidFill>
                <a:latin typeface="Roboto"/>
                <a:ea typeface="Roboto"/>
                <a:cs typeface="Roboto"/>
                <a:sym typeface="Roboto"/>
              </a:rPr>
              <a:t>In the Challenge assignment:</a:t>
            </a:r>
            <a:endParaRPr sz="2000">
              <a:solidFill>
                <a:schemeClr val="lt1"/>
              </a:solidFill>
              <a:latin typeface="Roboto"/>
              <a:ea typeface="Roboto"/>
              <a:cs typeface="Roboto"/>
              <a:sym typeface="Roboto"/>
            </a:endParaRPr>
          </a:p>
        </p:txBody>
      </p:sp>
      <p:sp>
        <p:nvSpPr>
          <p:cNvPr id="1881" name="Google Shape;1881;p132"/>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133"/>
          <p:cNvSpPr txBox="1"/>
          <p:nvPr>
            <p:ph idx="1" type="subTitle"/>
          </p:nvPr>
        </p:nvSpPr>
        <p:spPr>
          <a:xfrm>
            <a:off x="5345350" y="2524200"/>
            <a:ext cx="3524400" cy="1656300"/>
          </a:xfrm>
          <a:prstGeom prst="rect">
            <a:avLst/>
          </a:prstGeom>
        </p:spPr>
        <p:txBody>
          <a:bodyPr anchorCtr="0" anchor="t" bIns="0" lIns="0" spcFirstLastPara="1" rIns="457200" wrap="square" tIns="0">
            <a:noAutofit/>
          </a:bodyPr>
          <a:lstStyle/>
          <a:p>
            <a:pPr indent="0" lvl="0" marL="0" rtl="0" algn="l">
              <a:spcBef>
                <a:spcPts val="0"/>
              </a:spcBef>
              <a:spcAft>
                <a:spcPts val="0"/>
              </a:spcAft>
              <a:buNone/>
            </a:pPr>
            <a:r>
              <a:rPr lang="en"/>
              <a:t>t</a:t>
            </a:r>
            <a:r>
              <a:rPr lang="en"/>
              <a:t>he two most frequently used methods of machine learning are </a:t>
            </a:r>
            <a:r>
              <a:rPr b="1" lang="en"/>
              <a:t>supervised learning</a:t>
            </a:r>
            <a:r>
              <a:rPr lang="en"/>
              <a:t> and </a:t>
            </a:r>
            <a:r>
              <a:rPr b="1" lang="en"/>
              <a:t>unsupervised learning</a:t>
            </a:r>
            <a:r>
              <a:rPr lang="en"/>
              <a:t>.</a:t>
            </a:r>
            <a:endParaRPr/>
          </a:p>
        </p:txBody>
      </p:sp>
      <p:sp>
        <p:nvSpPr>
          <p:cNvPr id="1887" name="Google Shape;1887;p133"/>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891" name="Shape 1891"/>
        <p:cNvGrpSpPr/>
        <p:nvPr/>
      </p:nvGrpSpPr>
      <p:grpSpPr>
        <a:xfrm>
          <a:off x="0" y="0"/>
          <a:ext cx="0" cy="0"/>
          <a:chOff x="0" y="0"/>
          <a:chExt cx="0" cy="0"/>
        </a:xfrm>
      </p:grpSpPr>
      <p:sp>
        <p:nvSpPr>
          <p:cNvPr id="1892" name="Google Shape;1892;p13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Supervised vs. Unsupervised Learning</a:t>
            </a:r>
            <a:endParaRPr/>
          </a:p>
        </p:txBody>
      </p:sp>
      <p:sp>
        <p:nvSpPr>
          <p:cNvPr id="1893" name="Google Shape;1893;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4" name="Google Shape;1894;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895" name="Google Shape;1895;p134"/>
          <p:cNvGraphicFramePr/>
          <p:nvPr/>
        </p:nvGraphicFramePr>
        <p:xfrm>
          <a:off x="482050" y="1255675"/>
          <a:ext cx="3000000" cy="3000000"/>
        </p:xfrm>
        <a:graphic>
          <a:graphicData uri="http://schemas.openxmlformats.org/drawingml/2006/table">
            <a:tbl>
              <a:tblPr>
                <a:noFill/>
                <a:tableStyleId>{A913D3AF-BEC6-4B5B-8920-29803A8CF9CC}</a:tableStyleId>
              </a:tblPr>
              <a:tblGrid>
                <a:gridCol w="3647075"/>
                <a:gridCol w="4558975"/>
              </a:tblGrid>
              <a:tr h="591400">
                <a:tc>
                  <a:txBody>
                    <a:bodyPr/>
                    <a:lstStyle/>
                    <a:p>
                      <a:pPr indent="0" lvl="0" marL="0" rtl="0" algn="l">
                        <a:spcBef>
                          <a:spcPts val="0"/>
                        </a:spcBef>
                        <a:spcAft>
                          <a:spcPts val="0"/>
                        </a:spcAft>
                        <a:buNone/>
                      </a:pPr>
                      <a:r>
                        <a:rPr lang="en" sz="2000">
                          <a:solidFill>
                            <a:schemeClr val="dk1"/>
                          </a:solidFill>
                          <a:latin typeface="Roboto Medium"/>
                          <a:ea typeface="Roboto Medium"/>
                          <a:cs typeface="Roboto Medium"/>
                          <a:sym typeface="Roboto Medium"/>
                        </a:rPr>
                        <a:t>Supervised Learning</a:t>
                      </a:r>
                      <a:endParaRPr sz="2000">
                        <a:solidFill>
                          <a:schemeClr val="dk1"/>
                        </a:solidFill>
                        <a:latin typeface="Roboto Medium"/>
                        <a:ea typeface="Roboto Medium"/>
                        <a:cs typeface="Roboto Medium"/>
                        <a:sym typeface="Roboto Medium"/>
                      </a:endParaRPr>
                    </a:p>
                  </a:txBody>
                  <a:tcPr marT="91425" marB="91425" marR="91425" marL="1828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2000">
                          <a:solidFill>
                            <a:schemeClr val="dk1"/>
                          </a:solidFill>
                          <a:latin typeface="Roboto Medium"/>
                          <a:ea typeface="Roboto Medium"/>
                          <a:cs typeface="Roboto Medium"/>
                          <a:sym typeface="Roboto Medium"/>
                        </a:rPr>
                        <a:t>Unsupervised Learning</a:t>
                      </a:r>
                      <a:endParaRPr sz="2000">
                        <a:solidFill>
                          <a:schemeClr val="dk1"/>
                        </a:solidFill>
                        <a:latin typeface="Roboto Medium"/>
                        <a:ea typeface="Roboto Medium"/>
                        <a:cs typeface="Roboto Medium"/>
                        <a:sym typeface="Roboto Medium"/>
                      </a:endParaRPr>
                    </a:p>
                  </a:txBody>
                  <a:tcPr marT="91425" marB="91425" marR="91425" marL="1828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00D6CB"/>
                    </a:solidFill>
                  </a:tcPr>
                </a:tc>
              </a:tr>
              <a:tr h="821400">
                <a:tc>
                  <a:txBody>
                    <a:bodyPr/>
                    <a:lstStyle/>
                    <a:p>
                      <a:pPr indent="0" lvl="0" marL="0" rtl="0" algn="l">
                        <a:spcBef>
                          <a:spcPts val="0"/>
                        </a:spcBef>
                        <a:spcAft>
                          <a:spcPts val="0"/>
                        </a:spcAft>
                        <a:buNone/>
                      </a:pPr>
                      <a:r>
                        <a:rPr lang="en" sz="1800">
                          <a:latin typeface="Roboto"/>
                          <a:ea typeface="Roboto"/>
                          <a:cs typeface="Roboto"/>
                          <a:sym typeface="Roboto"/>
                        </a:rPr>
                        <a:t>Input data is labeled.</a:t>
                      </a:r>
                      <a:endParaRPr sz="1800">
                        <a:latin typeface="Roboto"/>
                        <a:ea typeface="Roboto"/>
                        <a:cs typeface="Roboto"/>
                        <a:sym typeface="Roboto"/>
                      </a:endParaRPr>
                    </a:p>
                  </a:txBody>
                  <a:tcPr marT="91425" marB="91425" marR="91425" marL="1828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E8CF"/>
                    </a:solidFill>
                  </a:tcPr>
                </a:tc>
                <a:tc>
                  <a:txBody>
                    <a:bodyPr/>
                    <a:lstStyle/>
                    <a:p>
                      <a:pPr indent="0" lvl="0" marL="0" rtl="0" algn="l">
                        <a:spcBef>
                          <a:spcPts val="0"/>
                        </a:spcBef>
                        <a:spcAft>
                          <a:spcPts val="0"/>
                        </a:spcAft>
                        <a:buNone/>
                      </a:pPr>
                      <a:r>
                        <a:rPr lang="en" sz="1800">
                          <a:latin typeface="Roboto"/>
                          <a:ea typeface="Roboto"/>
                          <a:cs typeface="Roboto"/>
                          <a:sym typeface="Roboto"/>
                        </a:rPr>
                        <a:t>Input data is unlabeled.</a:t>
                      </a:r>
                      <a:endParaRPr sz="1800">
                        <a:latin typeface="Roboto"/>
                        <a:ea typeface="Roboto"/>
                        <a:cs typeface="Roboto"/>
                        <a:sym typeface="Roboto"/>
                      </a:endParaRPr>
                    </a:p>
                  </a:txBody>
                  <a:tcPr marT="91425" marB="91425" marR="91425" marL="1828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7F9F6"/>
                    </a:solidFill>
                  </a:tcPr>
                </a:tc>
              </a:tr>
              <a:tr h="821400">
                <a:tc>
                  <a:txBody>
                    <a:bodyPr/>
                    <a:lstStyle/>
                    <a:p>
                      <a:pPr indent="0" lvl="0" marL="0" rtl="0" algn="l">
                        <a:spcBef>
                          <a:spcPts val="0"/>
                        </a:spcBef>
                        <a:spcAft>
                          <a:spcPts val="0"/>
                        </a:spcAft>
                        <a:buNone/>
                      </a:pPr>
                      <a:r>
                        <a:rPr lang="en" sz="1800">
                          <a:latin typeface="Roboto"/>
                          <a:ea typeface="Roboto"/>
                          <a:cs typeface="Roboto"/>
                          <a:sym typeface="Roboto"/>
                        </a:rPr>
                        <a:t>Uses t</a:t>
                      </a:r>
                      <a:r>
                        <a:rPr lang="en" sz="1800">
                          <a:latin typeface="Roboto"/>
                          <a:ea typeface="Roboto"/>
                          <a:cs typeface="Roboto"/>
                          <a:sym typeface="Roboto"/>
                        </a:rPr>
                        <a:t>raining datasets.</a:t>
                      </a:r>
                      <a:endParaRPr sz="1800">
                        <a:latin typeface="Roboto"/>
                        <a:ea typeface="Roboto"/>
                        <a:cs typeface="Roboto"/>
                        <a:sym typeface="Roboto"/>
                      </a:endParaRPr>
                    </a:p>
                  </a:txBody>
                  <a:tcPr marT="91425" marB="91425" marR="91425" marL="1828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E8CF"/>
                    </a:solidFill>
                  </a:tcPr>
                </a:tc>
                <a:tc>
                  <a:txBody>
                    <a:bodyPr/>
                    <a:lstStyle/>
                    <a:p>
                      <a:pPr indent="0" lvl="0" marL="0" rtl="0" algn="l">
                        <a:spcBef>
                          <a:spcPts val="0"/>
                        </a:spcBef>
                        <a:spcAft>
                          <a:spcPts val="0"/>
                        </a:spcAft>
                        <a:buNone/>
                      </a:pPr>
                      <a:r>
                        <a:rPr lang="en" sz="1800">
                          <a:latin typeface="Roboto"/>
                          <a:ea typeface="Roboto"/>
                          <a:cs typeface="Roboto"/>
                          <a:sym typeface="Roboto"/>
                        </a:rPr>
                        <a:t>Uses input datasets.</a:t>
                      </a:r>
                      <a:endParaRPr sz="1800">
                        <a:latin typeface="Roboto"/>
                        <a:ea typeface="Roboto"/>
                        <a:cs typeface="Roboto"/>
                        <a:sym typeface="Roboto"/>
                      </a:endParaRPr>
                    </a:p>
                  </a:txBody>
                  <a:tcPr marT="91425" marB="91425" marR="91425" marL="1828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7F9F6"/>
                    </a:solidFill>
                  </a:tcPr>
                </a:tc>
              </a:tr>
              <a:tr h="821400">
                <a:tc>
                  <a:txBody>
                    <a:bodyPr/>
                    <a:lstStyle/>
                    <a:p>
                      <a:pPr indent="0" lvl="0" marL="0" rtl="0" algn="l">
                        <a:spcBef>
                          <a:spcPts val="0"/>
                        </a:spcBef>
                        <a:spcAft>
                          <a:spcPts val="0"/>
                        </a:spcAft>
                        <a:buNone/>
                      </a:pPr>
                      <a:r>
                        <a:rPr b="1" lang="en" sz="1800">
                          <a:solidFill>
                            <a:srgbClr val="24292E"/>
                          </a:solidFill>
                          <a:latin typeface="Roboto"/>
                          <a:ea typeface="Roboto"/>
                          <a:cs typeface="Roboto"/>
                          <a:sym typeface="Roboto"/>
                        </a:rPr>
                        <a:t>Goal:</a:t>
                      </a:r>
                      <a:r>
                        <a:rPr lang="en" sz="1800">
                          <a:latin typeface="Roboto"/>
                          <a:ea typeface="Roboto"/>
                          <a:cs typeface="Roboto"/>
                          <a:sym typeface="Roboto"/>
                        </a:rPr>
                        <a:t> Predict a class or value.</a:t>
                      </a:r>
                      <a:endParaRPr sz="1800">
                        <a:latin typeface="Roboto"/>
                        <a:ea typeface="Roboto"/>
                        <a:cs typeface="Roboto"/>
                        <a:sym typeface="Roboto"/>
                      </a:endParaRPr>
                    </a:p>
                  </a:txBody>
                  <a:tcPr marT="137150" marB="91425" marR="91425" marL="1828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E8CF"/>
                    </a:solidFill>
                  </a:tcPr>
                </a:tc>
                <a:tc>
                  <a:txBody>
                    <a:bodyPr/>
                    <a:lstStyle/>
                    <a:p>
                      <a:pPr indent="0" lvl="0" marL="0" rtl="0" algn="l">
                        <a:spcBef>
                          <a:spcPts val="0"/>
                        </a:spcBef>
                        <a:spcAft>
                          <a:spcPts val="0"/>
                        </a:spcAft>
                        <a:buNone/>
                      </a:pPr>
                      <a:r>
                        <a:rPr b="1" lang="en" sz="1800">
                          <a:solidFill>
                            <a:srgbClr val="24292E"/>
                          </a:solidFill>
                          <a:latin typeface="Roboto"/>
                          <a:ea typeface="Roboto"/>
                          <a:cs typeface="Roboto"/>
                          <a:sym typeface="Roboto"/>
                        </a:rPr>
                        <a:t>Goal:</a:t>
                      </a:r>
                      <a:r>
                        <a:rPr lang="en" sz="1800">
                          <a:solidFill>
                            <a:srgbClr val="24292E"/>
                          </a:solidFill>
                          <a:latin typeface="Roboto"/>
                          <a:ea typeface="Roboto"/>
                          <a:cs typeface="Roboto"/>
                          <a:sym typeface="Roboto"/>
                        </a:rPr>
                        <a:t> Determine patterns or group data, called data clusters.</a:t>
                      </a:r>
                      <a:endParaRPr sz="1800">
                        <a:latin typeface="Roboto"/>
                        <a:ea typeface="Roboto"/>
                        <a:cs typeface="Roboto"/>
                        <a:sym typeface="Roboto"/>
                      </a:endParaRPr>
                    </a:p>
                  </a:txBody>
                  <a:tcPr marT="137150" marB="91425" marR="91425" marL="1828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7F9F6"/>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3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Challenges of</a:t>
            </a:r>
            <a:r>
              <a:rPr lang="en">
                <a:solidFill>
                  <a:schemeClr val="dk1"/>
                </a:solidFill>
              </a:rPr>
              <a:t> Unsupervised Learning</a:t>
            </a:r>
            <a:endParaRPr>
              <a:solidFill>
                <a:schemeClr val="dk1"/>
              </a:solidFill>
            </a:endParaRPr>
          </a:p>
          <a:p>
            <a:pPr indent="0" lvl="0" marL="0" rtl="0" algn="l">
              <a:spcBef>
                <a:spcPts val="0"/>
              </a:spcBef>
              <a:spcAft>
                <a:spcPts val="0"/>
              </a:spcAft>
              <a:buNone/>
            </a:pPr>
            <a:r>
              <a:t/>
            </a:r>
            <a:endParaRPr/>
          </a:p>
        </p:txBody>
      </p:sp>
      <p:sp>
        <p:nvSpPr>
          <p:cNvPr id="1901" name="Google Shape;1901;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a:t>
            </a:r>
            <a:r>
              <a:rPr lang="en"/>
              <a:t>nsupervised learning comes with challenges:</a:t>
            </a:r>
            <a:endParaRPr/>
          </a:p>
        </p:txBody>
      </p:sp>
      <p:sp>
        <p:nvSpPr>
          <p:cNvPr id="1902" name="Google Shape;1902;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03" name="Google Shape;1903;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04" name="Google Shape;1904;p1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Because the data isn’t labeled, we don't know if the output is correct.</a:t>
            </a:r>
            <a:endParaRPr sz="1600">
              <a:latin typeface="Roboto"/>
              <a:ea typeface="Roboto"/>
              <a:cs typeface="Roboto"/>
              <a:sym typeface="Roboto"/>
            </a:endParaRPr>
          </a:p>
        </p:txBody>
      </p:sp>
      <p:sp>
        <p:nvSpPr>
          <p:cNvPr id="1905" name="Google Shape;1905;p135"/>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algorithm is creating its own categories for the data, so an expert is needed to determine if these categories are meaningful.</a:t>
            </a:r>
            <a:endParaRPr sz="1600">
              <a:latin typeface="Roboto"/>
              <a:ea typeface="Roboto"/>
              <a:cs typeface="Roboto"/>
              <a:sym typeface="Roboto"/>
            </a:endParaRPr>
          </a:p>
        </p:txBody>
      </p:sp>
      <p:sp>
        <p:nvSpPr>
          <p:cNvPr id="1906" name="Google Shape;1906;p135"/>
          <p:cNvSpPr/>
          <p:nvPr/>
        </p:nvSpPr>
        <p:spPr>
          <a:xfrm>
            <a:off x="1352550" y="2845250"/>
            <a:ext cx="7517100" cy="1517100"/>
          </a:xfrm>
          <a:prstGeom prst="roundRect">
            <a:avLst>
              <a:gd fmla="val 6655" name="adj"/>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Even with challenges, unsupervised learning can be useful for a variety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of applications, including the following customer segmentation tasks:</a:t>
            </a:r>
            <a:endParaRPr sz="1600">
              <a:solidFill>
                <a:schemeClr val="dk1"/>
              </a:solidFill>
              <a:latin typeface="Roboto"/>
              <a:ea typeface="Roboto"/>
              <a:cs typeface="Roboto"/>
              <a:sym typeface="Roboto"/>
            </a:endParaRPr>
          </a:p>
          <a:p>
            <a:pPr indent="-180340" lvl="0" marL="320040" rtl="0" algn="l">
              <a:lnSpc>
                <a:spcPct val="115000"/>
              </a:lnSpc>
              <a:spcBef>
                <a:spcPts val="500"/>
              </a:spcBef>
              <a:spcAft>
                <a:spcPts val="0"/>
              </a:spcAft>
              <a:buClr>
                <a:schemeClr val="dk1"/>
              </a:buClr>
              <a:buSzPts val="1400"/>
              <a:buFont typeface="Roboto"/>
              <a:buChar char="●"/>
            </a:pPr>
            <a:r>
              <a:rPr lang="en">
                <a:solidFill>
                  <a:schemeClr val="dk1"/>
                </a:solidFill>
                <a:latin typeface="Roboto"/>
                <a:ea typeface="Roboto"/>
                <a:cs typeface="Roboto"/>
                <a:sym typeface="Roboto"/>
              </a:rPr>
              <a:t>Grouping customers by spending habits</a:t>
            </a:r>
            <a:endParaRPr>
              <a:solidFill>
                <a:schemeClr val="dk1"/>
              </a:solidFill>
              <a:latin typeface="Roboto"/>
              <a:ea typeface="Roboto"/>
              <a:cs typeface="Roboto"/>
              <a:sym typeface="Roboto"/>
            </a:endParaRPr>
          </a:p>
          <a:p>
            <a:pPr indent="-180340" lvl="0" marL="32004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Finding fraudulent credit card charges</a:t>
            </a:r>
            <a:endParaRPr>
              <a:solidFill>
                <a:schemeClr val="dk1"/>
              </a:solidFill>
              <a:latin typeface="Roboto"/>
              <a:ea typeface="Roboto"/>
              <a:cs typeface="Roboto"/>
              <a:sym typeface="Roboto"/>
            </a:endParaRPr>
          </a:p>
          <a:p>
            <a:pPr indent="-180340" lvl="0" marL="32004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Identifying unusual data points (outliers) within the dataset</a:t>
            </a:r>
            <a:endParaRPr>
              <a:solidFill>
                <a:schemeClr val="dk1"/>
              </a:solidFill>
              <a:latin typeface="Roboto"/>
              <a:ea typeface="Roboto"/>
              <a:cs typeface="Roboto"/>
              <a:sym typeface="Roboto"/>
            </a:endParaRPr>
          </a:p>
          <a:p>
            <a:pPr indent="0" lvl="0" marL="0" rtl="0" algn="l">
              <a:spcBef>
                <a:spcPts val="300"/>
              </a:spcBef>
              <a:spcAft>
                <a:spcPts val="300"/>
              </a:spcAft>
              <a:buNone/>
            </a:pPr>
            <a:r>
              <a:t/>
            </a:r>
            <a:endParaRPr>
              <a:latin typeface="Roboto"/>
              <a:ea typeface="Roboto"/>
              <a:cs typeface="Roboto"/>
              <a:sym typeface="Roboto"/>
            </a:endParaRPr>
          </a:p>
        </p:txBody>
      </p:sp>
      <p:sp>
        <p:nvSpPr>
          <p:cNvPr id="1907" name="Google Shape;1907;p13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08" name="Google Shape;1908;p13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09" name="Google Shape;1909;p135"/>
          <p:cNvSpPr/>
          <p:nvPr/>
        </p:nvSpPr>
        <p:spPr>
          <a:xfrm>
            <a:off x="450683" y="21191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10" name="Google Shape;1910;p135"/>
          <p:cNvSpPr/>
          <p:nvPr/>
        </p:nvSpPr>
        <p:spPr>
          <a:xfrm flipH="1" rot="10800000">
            <a:off x="450683" y="23977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911" name="Google Shape;1911;p135"/>
          <p:cNvSpPr/>
          <p:nvPr/>
        </p:nvSpPr>
        <p:spPr>
          <a:xfrm>
            <a:off x="450683" y="29112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912" name="Google Shape;1912;p135"/>
          <p:cNvSpPr/>
          <p:nvPr/>
        </p:nvSpPr>
        <p:spPr>
          <a:xfrm flipH="1" rot="10800000">
            <a:off x="450683" y="31898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36"/>
          <p:cNvSpPr txBox="1"/>
          <p:nvPr>
            <p:ph type="title"/>
          </p:nvPr>
        </p:nvSpPr>
        <p:spPr>
          <a:xfrm>
            <a:off x="-200" y="275025"/>
            <a:ext cx="76023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might clustering be used by businesses?</a:t>
            </a:r>
            <a:endParaRPr/>
          </a:p>
        </p:txBody>
      </p:sp>
      <p:sp>
        <p:nvSpPr>
          <p:cNvPr id="1918" name="Google Shape;1918;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9" name="Google Shape;1919;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pic>
        <p:nvPicPr>
          <p:cNvPr id="1924" name="Google Shape;1924;p137"/>
          <p:cNvPicPr preferRelativeResize="0"/>
          <p:nvPr/>
        </p:nvPicPr>
        <p:blipFill rotWithShape="1">
          <a:blip r:embed="rId3">
            <a:alphaModFix/>
          </a:blip>
          <a:srcRect b="0" l="5428" r="5437" t="0"/>
          <a:stretch/>
        </p:blipFill>
        <p:spPr>
          <a:xfrm>
            <a:off x="-12300" y="0"/>
            <a:ext cx="9168599" cy="5143501"/>
          </a:xfrm>
          <a:prstGeom prst="rect">
            <a:avLst/>
          </a:prstGeom>
          <a:noFill/>
          <a:ln>
            <a:noFill/>
          </a:ln>
        </p:spPr>
      </p:pic>
      <p:sp>
        <p:nvSpPr>
          <p:cNvPr id="1925" name="Google Shape;1925;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26" name="Google Shape;1926;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927" name="Google Shape;1927;p137"/>
          <p:cNvGrpSpPr/>
          <p:nvPr/>
        </p:nvGrpSpPr>
        <p:grpSpPr>
          <a:xfrm>
            <a:off x="529300" y="1071400"/>
            <a:ext cx="3411900" cy="3411600"/>
            <a:chOff x="5356900" y="271275"/>
            <a:chExt cx="3411900" cy="3411600"/>
          </a:xfrm>
        </p:grpSpPr>
        <p:sp>
          <p:nvSpPr>
            <p:cNvPr id="1928" name="Google Shape;1928;p137"/>
            <p:cNvSpPr/>
            <p:nvPr/>
          </p:nvSpPr>
          <p:spPr>
            <a:xfrm>
              <a:off x="5356900" y="271275"/>
              <a:ext cx="3411900" cy="3411600"/>
            </a:xfrm>
            <a:prstGeom prst="ellipse">
              <a:avLst/>
            </a:prstGeom>
            <a:solidFill>
              <a:srgbClr val="B048C1"/>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a:solidFill>
                  <a:schemeClr val="lt1"/>
                </a:solidFill>
                <a:latin typeface="Roboto"/>
                <a:ea typeface="Roboto"/>
                <a:cs typeface="Roboto"/>
                <a:sym typeface="Roboto"/>
              </a:endParaRPr>
            </a:p>
          </p:txBody>
        </p:sp>
        <p:sp>
          <p:nvSpPr>
            <p:cNvPr id="1929" name="Google Shape;1929;p137"/>
            <p:cNvSpPr txBox="1"/>
            <p:nvPr/>
          </p:nvSpPr>
          <p:spPr>
            <a:xfrm>
              <a:off x="5518075" y="1123725"/>
              <a:ext cx="3089700" cy="176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2000">
                  <a:solidFill>
                    <a:schemeClr val="lt1"/>
                  </a:solidFill>
                  <a:latin typeface="Roboto"/>
                  <a:ea typeface="Roboto"/>
                  <a:cs typeface="Roboto"/>
                  <a:sym typeface="Roboto"/>
                </a:rPr>
                <a:t>One possible answer:</a:t>
              </a:r>
              <a:endParaRPr b="1" sz="2000">
                <a:solidFill>
                  <a:schemeClr val="lt1"/>
                </a:solidFill>
                <a:latin typeface="Roboto"/>
                <a:ea typeface="Roboto"/>
                <a:cs typeface="Roboto"/>
                <a:sym typeface="Roboto"/>
              </a:endParaRPr>
            </a:p>
            <a:p>
              <a:pPr indent="0" lvl="0" marL="0" rtl="0" algn="ctr">
                <a:lnSpc>
                  <a:spcPct val="115000"/>
                </a:lnSpc>
                <a:spcBef>
                  <a:spcPts val="1000"/>
                </a:spcBef>
                <a:spcAft>
                  <a:spcPts val="0"/>
                </a:spcAft>
                <a:buNone/>
              </a:pPr>
              <a:r>
                <a:rPr lang="en" sz="1600">
                  <a:solidFill>
                    <a:schemeClr val="lt1"/>
                  </a:solidFill>
                  <a:latin typeface="Roboto"/>
                  <a:ea typeface="Roboto"/>
                  <a:cs typeface="Roboto"/>
                  <a:sym typeface="Roboto"/>
                </a:rPr>
                <a:t>Clustering can be used to group customers by spending habits and create customized offers via email or mobile apps.</a:t>
              </a:r>
              <a:endParaRPr b="1" sz="2000">
                <a:solidFill>
                  <a:schemeClr val="lt1"/>
                </a:solidFill>
                <a:latin typeface="Roboto"/>
                <a:ea typeface="Roboto"/>
                <a:cs typeface="Roboto"/>
                <a:sym typeface="Roboto"/>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138"/>
          <p:cNvSpPr txBox="1"/>
          <p:nvPr>
            <p:ph type="title"/>
          </p:nvPr>
        </p:nvSpPr>
        <p:spPr>
          <a:xfrm>
            <a:off x="-200" y="275025"/>
            <a:ext cx="85242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might anomaly detection be used by credit card companies?</a:t>
            </a:r>
            <a:endParaRPr/>
          </a:p>
        </p:txBody>
      </p:sp>
      <p:sp>
        <p:nvSpPr>
          <p:cNvPr id="1935" name="Google Shape;1935;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36" name="Google Shape;1936;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pic>
        <p:nvPicPr>
          <p:cNvPr id="1941" name="Google Shape;1941;p139"/>
          <p:cNvPicPr preferRelativeResize="0"/>
          <p:nvPr/>
        </p:nvPicPr>
        <p:blipFill rotWithShape="1">
          <a:blip r:embed="rId3">
            <a:alphaModFix/>
          </a:blip>
          <a:srcRect b="10562" l="13149" r="0" t="16140"/>
          <a:stretch/>
        </p:blipFill>
        <p:spPr>
          <a:xfrm>
            <a:off x="0" y="0"/>
            <a:ext cx="9144003" cy="5143501"/>
          </a:xfrm>
          <a:prstGeom prst="rect">
            <a:avLst/>
          </a:prstGeom>
          <a:noFill/>
          <a:ln>
            <a:noFill/>
          </a:ln>
        </p:spPr>
      </p:pic>
      <p:sp>
        <p:nvSpPr>
          <p:cNvPr id="1942" name="Google Shape;1942;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43" name="Google Shape;1943;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944" name="Google Shape;1944;p139"/>
          <p:cNvGrpSpPr/>
          <p:nvPr/>
        </p:nvGrpSpPr>
        <p:grpSpPr>
          <a:xfrm>
            <a:off x="5135925" y="230075"/>
            <a:ext cx="3206700" cy="3206400"/>
            <a:chOff x="5459550" y="373925"/>
            <a:chExt cx="3206700" cy="3206400"/>
          </a:xfrm>
        </p:grpSpPr>
        <p:sp>
          <p:nvSpPr>
            <p:cNvPr id="1945" name="Google Shape;1945;p139"/>
            <p:cNvSpPr/>
            <p:nvPr/>
          </p:nvSpPr>
          <p:spPr>
            <a:xfrm>
              <a:off x="5459550" y="373925"/>
              <a:ext cx="3206700" cy="3206400"/>
            </a:xfrm>
            <a:prstGeom prst="ellipse">
              <a:avLst/>
            </a:prstGeom>
            <a:solidFill>
              <a:srgbClr val="1475D4"/>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a:solidFill>
                  <a:schemeClr val="lt1"/>
                </a:solidFill>
                <a:latin typeface="Roboto"/>
                <a:ea typeface="Roboto"/>
                <a:cs typeface="Roboto"/>
                <a:sym typeface="Roboto"/>
              </a:endParaRPr>
            </a:p>
          </p:txBody>
        </p:sp>
        <p:sp>
          <p:nvSpPr>
            <p:cNvPr id="1946" name="Google Shape;1946;p139"/>
            <p:cNvSpPr txBox="1"/>
            <p:nvPr/>
          </p:nvSpPr>
          <p:spPr>
            <a:xfrm>
              <a:off x="5518075" y="1033850"/>
              <a:ext cx="3089700" cy="2298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2000">
                  <a:solidFill>
                    <a:schemeClr val="lt1"/>
                  </a:solidFill>
                  <a:latin typeface="Roboto"/>
                  <a:ea typeface="Roboto"/>
                  <a:cs typeface="Roboto"/>
                  <a:sym typeface="Roboto"/>
                </a:rPr>
                <a:t>One possible answer:</a:t>
              </a:r>
              <a:endParaRPr b="1" sz="1700">
                <a:solidFill>
                  <a:schemeClr val="lt1"/>
                </a:solidFill>
                <a:latin typeface="Roboto"/>
                <a:ea typeface="Roboto"/>
                <a:cs typeface="Roboto"/>
                <a:sym typeface="Roboto"/>
              </a:endParaRPr>
            </a:p>
            <a:p>
              <a:pPr indent="0" lvl="0" marL="0" rtl="0" algn="ctr">
                <a:lnSpc>
                  <a:spcPct val="115000"/>
                </a:lnSpc>
                <a:spcBef>
                  <a:spcPts val="1000"/>
                </a:spcBef>
                <a:spcAft>
                  <a:spcPts val="0"/>
                </a:spcAft>
                <a:buClr>
                  <a:schemeClr val="dk1"/>
                </a:buClr>
                <a:buSzPts val="1100"/>
                <a:buFont typeface="Arial"/>
                <a:buNone/>
              </a:pPr>
              <a:r>
                <a:rPr lang="en" sz="1600">
                  <a:solidFill>
                    <a:schemeClr val="lt1"/>
                  </a:solidFill>
                  <a:latin typeface="Roboto"/>
                  <a:ea typeface="Roboto"/>
                  <a:cs typeface="Roboto"/>
                  <a:sym typeface="Roboto"/>
                </a:rPr>
                <a:t>Anomaly detection can be used to detect potentially fraudulent credit card transactions by grouping transactions into “normal” or “abnormal.”</a:t>
              </a:r>
              <a:endParaRPr sz="1600">
                <a:solidFill>
                  <a:schemeClr val="lt1"/>
                </a:solidFill>
                <a:latin typeface="Roboto"/>
                <a:ea typeface="Roboto"/>
                <a:cs typeface="Roboto"/>
                <a:sym typeface="Roboto"/>
              </a:endParaRPr>
            </a:p>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1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Clustering Explained</a:t>
            </a:r>
            <a:endParaRPr/>
          </a:p>
        </p:txBody>
      </p:sp>
      <p:sp>
        <p:nvSpPr>
          <p:cNvPr id="1952" name="Google Shape;1952;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3" name="Google Shape;1953;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8" name="Google Shape;1468;p105"/>
          <p:cNvSpPr txBox="1"/>
          <p:nvPr>
            <p:ph type="title"/>
          </p:nvPr>
        </p:nvSpPr>
        <p:spPr>
          <a:xfrm>
            <a:off x="274325" y="2088475"/>
            <a:ext cx="8595300" cy="121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Demystifying</a:t>
            </a:r>
            <a:r>
              <a:rPr lang="en"/>
              <a:t> Machine Learning</a:t>
            </a:r>
            <a:endParaRPr/>
          </a:p>
        </p:txBody>
      </p:sp>
      <p:sp>
        <p:nvSpPr>
          <p:cNvPr id="1469" name="Google Shape;1469;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9" name="Google Shape;1959;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60" name="Google Shape;1960;p14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600">
                <a:highlight>
                  <a:srgbClr val="FFFF00"/>
                </a:highlight>
              </a:rPr>
              <a:t>Clustering</a:t>
            </a:r>
            <a:r>
              <a:rPr lang="en" sz="3600"/>
              <a:t> </a:t>
            </a:r>
            <a:r>
              <a:rPr lang="en" sz="3600"/>
              <a:t>is grouping </a:t>
            </a:r>
            <a:br>
              <a:rPr lang="en" sz="3600"/>
            </a:br>
            <a:r>
              <a:rPr lang="en" sz="3600"/>
              <a:t>data together so that every member of that group is similar in some way.</a:t>
            </a:r>
            <a:endParaRPr sz="3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14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Clustering Explained</a:t>
            </a:r>
            <a:endParaRPr/>
          </a:p>
        </p:txBody>
      </p:sp>
      <p:sp>
        <p:nvSpPr>
          <p:cNvPr id="1966" name="Google Shape;1966;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7" name="Google Shape;1967;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68" name="Google Shape;1968;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Unsupervised learning models are often created using a clustering algorithm.</a:t>
            </a:r>
            <a:endParaRPr/>
          </a:p>
        </p:txBody>
      </p:sp>
      <p:graphicFrame>
        <p:nvGraphicFramePr>
          <p:cNvPr id="1969" name="Google Shape;1969;p142"/>
          <p:cNvGraphicFramePr/>
          <p:nvPr/>
        </p:nvGraphicFramePr>
        <p:xfrm>
          <a:off x="2143542" y="1455389"/>
          <a:ext cx="3000000" cy="3000000"/>
        </p:xfrm>
        <a:graphic>
          <a:graphicData uri="http://schemas.openxmlformats.org/drawingml/2006/table">
            <a:tbl>
              <a:tblPr bandRow="1" firstRow="1">
                <a:noFill/>
                <a:tableStyleId>{A4AB15EA-F901-44DD-9D98-6D1D98014B30}</a:tableStyleId>
              </a:tblPr>
              <a:tblGrid>
                <a:gridCol w="464175"/>
                <a:gridCol w="464175"/>
                <a:gridCol w="464175"/>
                <a:gridCol w="464175"/>
                <a:gridCol w="464175"/>
                <a:gridCol w="464175"/>
                <a:gridCol w="464175"/>
                <a:gridCol w="464175"/>
                <a:gridCol w="464175"/>
                <a:gridCol w="464175"/>
                <a:gridCol w="464175"/>
              </a:tblGrid>
              <a:tr h="42602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42602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42602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42602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42602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42602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r h="426025">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c>
                  <a:txBody>
                    <a:bodyPr/>
                    <a:lstStyle/>
                    <a:p>
                      <a:pPr indent="0" lvl="0" marL="0" marR="0" rtl="0" algn="l">
                        <a:spcBef>
                          <a:spcPts val="0"/>
                        </a:spcBef>
                        <a:spcAft>
                          <a:spcPts val="0"/>
                        </a:spcAft>
                        <a:buNone/>
                      </a:pPr>
                      <a:r>
                        <a:t/>
                      </a:r>
                      <a:endParaRPr sz="600"/>
                    </a:p>
                  </a:txBody>
                  <a:tcPr marT="31700" marB="31700" marR="63425" marL="63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7DB">
                        <a:alpha val="37650"/>
                      </a:srgbClr>
                    </a:solidFill>
                  </a:tcPr>
                </a:tc>
              </a:tr>
            </a:tbl>
          </a:graphicData>
        </a:graphic>
      </p:graphicFrame>
      <p:sp>
        <p:nvSpPr>
          <p:cNvPr id="1970" name="Google Shape;1970;p142"/>
          <p:cNvSpPr txBox="1"/>
          <p:nvPr/>
        </p:nvSpPr>
        <p:spPr>
          <a:xfrm>
            <a:off x="1748465" y="1937601"/>
            <a:ext cx="395100" cy="1964100"/>
          </a:xfrm>
          <a:prstGeom prst="rect">
            <a:avLst/>
          </a:prstGeom>
          <a:noFill/>
          <a:ln>
            <a:noFill/>
          </a:ln>
        </p:spPr>
        <p:txBody>
          <a:bodyPr anchorCtr="0" anchor="t" bIns="34275" lIns="68575" spcFirstLastPara="1" rIns="68575" wrap="square" tIns="34275">
            <a:noAutofit/>
          </a:bodyPr>
          <a:lstStyle/>
          <a:p>
            <a:pPr indent="0" lvl="0" marL="0" marR="0" rtl="0" algn="r">
              <a:lnSpc>
                <a:spcPct val="410000"/>
              </a:lnSpc>
              <a:spcBef>
                <a:spcPts val="0"/>
              </a:spcBef>
              <a:spcAft>
                <a:spcPts val="0"/>
              </a:spcAft>
              <a:buNone/>
            </a:pPr>
            <a:r>
              <a:rPr lang="en" sz="800">
                <a:solidFill>
                  <a:srgbClr val="000000"/>
                </a:solidFill>
                <a:latin typeface="Arial"/>
                <a:ea typeface="Arial"/>
                <a:cs typeface="Arial"/>
                <a:sym typeface="Arial"/>
              </a:rPr>
              <a:t>80</a:t>
            </a:r>
            <a:endParaRPr sz="1100"/>
          </a:p>
          <a:p>
            <a:pPr indent="0" lvl="0" marL="0" marR="0" rtl="0" algn="r">
              <a:lnSpc>
                <a:spcPct val="410000"/>
              </a:lnSpc>
              <a:spcBef>
                <a:spcPts val="0"/>
              </a:spcBef>
              <a:spcAft>
                <a:spcPts val="0"/>
              </a:spcAft>
              <a:buNone/>
            </a:pPr>
            <a:r>
              <a:t/>
            </a:r>
            <a:endParaRPr sz="800">
              <a:solidFill>
                <a:srgbClr val="000000"/>
              </a:solidFill>
              <a:latin typeface="Arial"/>
              <a:ea typeface="Arial"/>
              <a:cs typeface="Arial"/>
              <a:sym typeface="Arial"/>
            </a:endParaRPr>
          </a:p>
          <a:p>
            <a:pPr indent="0" lvl="0" marL="0" marR="0" rtl="0" algn="r">
              <a:lnSpc>
                <a:spcPct val="410000"/>
              </a:lnSpc>
              <a:spcBef>
                <a:spcPts val="0"/>
              </a:spcBef>
              <a:spcAft>
                <a:spcPts val="0"/>
              </a:spcAft>
              <a:buNone/>
            </a:pPr>
            <a:r>
              <a:rPr lang="en" sz="800">
                <a:solidFill>
                  <a:srgbClr val="000000"/>
                </a:solidFill>
                <a:latin typeface="Arial"/>
                <a:ea typeface="Arial"/>
                <a:cs typeface="Arial"/>
                <a:sym typeface="Arial"/>
              </a:rPr>
              <a:t>60</a:t>
            </a:r>
            <a:endParaRPr sz="1100"/>
          </a:p>
          <a:p>
            <a:pPr indent="0" lvl="0" marL="0" marR="0" rtl="0" algn="r">
              <a:lnSpc>
                <a:spcPct val="410000"/>
              </a:lnSpc>
              <a:spcBef>
                <a:spcPts val="0"/>
              </a:spcBef>
              <a:spcAft>
                <a:spcPts val="0"/>
              </a:spcAft>
              <a:buNone/>
            </a:pPr>
            <a:r>
              <a:t/>
            </a:r>
            <a:endParaRPr sz="800">
              <a:solidFill>
                <a:srgbClr val="000000"/>
              </a:solidFill>
              <a:latin typeface="Arial"/>
              <a:ea typeface="Arial"/>
              <a:cs typeface="Arial"/>
              <a:sym typeface="Arial"/>
            </a:endParaRPr>
          </a:p>
          <a:p>
            <a:pPr indent="0" lvl="0" marL="0" marR="0" rtl="0" algn="r">
              <a:lnSpc>
                <a:spcPct val="410000"/>
              </a:lnSpc>
              <a:spcBef>
                <a:spcPts val="0"/>
              </a:spcBef>
              <a:spcAft>
                <a:spcPts val="0"/>
              </a:spcAft>
              <a:buNone/>
            </a:pPr>
            <a:r>
              <a:rPr lang="en" sz="800">
                <a:solidFill>
                  <a:srgbClr val="000000"/>
                </a:solidFill>
                <a:latin typeface="Arial"/>
                <a:ea typeface="Arial"/>
                <a:cs typeface="Arial"/>
                <a:sym typeface="Arial"/>
              </a:rPr>
              <a:t>40</a:t>
            </a:r>
            <a:endParaRPr sz="1100"/>
          </a:p>
        </p:txBody>
      </p:sp>
      <p:sp>
        <p:nvSpPr>
          <p:cNvPr id="1971" name="Google Shape;1971;p142"/>
          <p:cNvSpPr txBox="1"/>
          <p:nvPr/>
        </p:nvSpPr>
        <p:spPr>
          <a:xfrm>
            <a:off x="2083438" y="4437575"/>
            <a:ext cx="5312100" cy="392400"/>
          </a:xfrm>
          <a:prstGeom prst="rect">
            <a:avLst/>
          </a:prstGeom>
          <a:noFill/>
          <a:ln>
            <a:noFill/>
          </a:ln>
        </p:spPr>
        <p:txBody>
          <a:bodyPr anchorCtr="0" anchor="t" bIns="34275" lIns="68575" spcFirstLastPara="1" rIns="68575" wrap="square" tIns="34275">
            <a:noAutofit/>
          </a:bodyPr>
          <a:lstStyle/>
          <a:p>
            <a:pPr indent="0" lvl="0" marL="0" marR="0" rtl="0" algn="l">
              <a:lnSpc>
                <a:spcPct val="410000"/>
              </a:lnSpc>
              <a:spcBef>
                <a:spcPts val="0"/>
              </a:spcBef>
              <a:spcAft>
                <a:spcPts val="0"/>
              </a:spcAft>
              <a:buNone/>
            </a:pPr>
            <a:r>
              <a:rPr lang="en" sz="800">
                <a:solidFill>
                  <a:srgbClr val="000000"/>
                </a:solidFill>
                <a:latin typeface="Arial"/>
                <a:ea typeface="Arial"/>
                <a:cs typeface="Arial"/>
                <a:sym typeface="Arial"/>
              </a:rPr>
              <a:t>50                                 60                               70                                80                               90                            100</a:t>
            </a:r>
            <a:endParaRPr sz="1100"/>
          </a:p>
        </p:txBody>
      </p:sp>
      <p:pic>
        <p:nvPicPr>
          <p:cNvPr id="1972" name="Google Shape;1972;p142"/>
          <p:cNvPicPr preferRelativeResize="0"/>
          <p:nvPr/>
        </p:nvPicPr>
        <p:blipFill rotWithShape="1">
          <a:blip r:embed="rId3">
            <a:alphaModFix/>
          </a:blip>
          <a:srcRect b="0" l="0" r="0" t="0"/>
          <a:stretch/>
        </p:blipFill>
        <p:spPr>
          <a:xfrm>
            <a:off x="2414302" y="1548700"/>
            <a:ext cx="2430686" cy="1622218"/>
          </a:xfrm>
          <a:prstGeom prst="rect">
            <a:avLst/>
          </a:prstGeom>
          <a:noFill/>
          <a:ln>
            <a:noFill/>
          </a:ln>
        </p:spPr>
      </p:pic>
      <p:pic>
        <p:nvPicPr>
          <p:cNvPr id="1973" name="Google Shape;1973;p142"/>
          <p:cNvPicPr preferRelativeResize="0"/>
          <p:nvPr/>
        </p:nvPicPr>
        <p:blipFill rotWithShape="1">
          <a:blip r:embed="rId4">
            <a:alphaModFix/>
          </a:blip>
          <a:srcRect b="0" l="0" r="0" t="0"/>
          <a:stretch/>
        </p:blipFill>
        <p:spPr>
          <a:xfrm>
            <a:off x="4703565" y="1760925"/>
            <a:ext cx="2430686" cy="1622218"/>
          </a:xfrm>
          <a:prstGeom prst="rect">
            <a:avLst/>
          </a:prstGeom>
          <a:noFill/>
          <a:ln>
            <a:noFill/>
          </a:ln>
        </p:spPr>
      </p:pic>
      <p:pic>
        <p:nvPicPr>
          <p:cNvPr id="1974" name="Google Shape;1974;p142"/>
          <p:cNvPicPr preferRelativeResize="0"/>
          <p:nvPr/>
        </p:nvPicPr>
        <p:blipFill rotWithShape="1">
          <a:blip r:embed="rId5">
            <a:alphaModFix/>
          </a:blip>
          <a:srcRect b="7859" l="0" r="0" t="0"/>
          <a:stretch/>
        </p:blipFill>
        <p:spPr>
          <a:xfrm>
            <a:off x="3334925" y="2883999"/>
            <a:ext cx="2526350" cy="15535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43"/>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Clustering Explained</a:t>
            </a:r>
            <a:endParaRPr/>
          </a:p>
        </p:txBody>
      </p:sp>
      <p:sp>
        <p:nvSpPr>
          <p:cNvPr id="1980" name="Google Shape;1980;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1" name="Google Shape;1981;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Clustering Explained</a:t>
            </a:r>
            <a:endParaRPr/>
          </a:p>
        </p:txBody>
      </p:sp>
      <p:sp>
        <p:nvSpPr>
          <p:cNvPr id="1987" name="Google Shape;1987;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process of clustering data points into groups is called </a:t>
            </a:r>
            <a:r>
              <a:rPr b="1" lang="en">
                <a:highlight>
                  <a:srgbClr val="FFFF00"/>
                </a:highlight>
              </a:rPr>
              <a:t>centering</a:t>
            </a:r>
            <a:r>
              <a:rPr lang="en"/>
              <a:t>.</a:t>
            </a:r>
            <a:endParaRPr/>
          </a:p>
        </p:txBody>
      </p:sp>
      <p:sp>
        <p:nvSpPr>
          <p:cNvPr id="1988" name="Google Shape;1988;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9" name="Google Shape;1989;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90" name="Google Shape;1990;p14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In advanced analytics, centering helps to determine the number of classes or groups to create.</a:t>
            </a:r>
            <a:endParaRPr sz="1600"/>
          </a:p>
        </p:txBody>
      </p:sp>
      <p:sp>
        <p:nvSpPr>
          <p:cNvPr id="1991" name="Google Shape;1991;p14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Centering improves the performance of logistic regression models by ensuring that all data points share the same starting mean value. </a:t>
            </a:r>
            <a:endParaRPr sz="1600"/>
          </a:p>
        </p:txBody>
      </p:sp>
      <p:sp>
        <p:nvSpPr>
          <p:cNvPr id="1992" name="Google Shape;1992;p144"/>
          <p:cNvSpPr txBox="1"/>
          <p:nvPr>
            <p:ph idx="5" type="subTitle"/>
          </p:nvPr>
        </p:nvSpPr>
        <p:spPr>
          <a:xfrm>
            <a:off x="-12225" y="3076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t>Data points with the same starting mean value are clustered together.</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98" name="Google Shape;1998;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146"/>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K-means Algorithm </a:t>
            </a:r>
            <a:endParaRPr/>
          </a:p>
        </p:txBody>
      </p:sp>
      <p:sp>
        <p:nvSpPr>
          <p:cNvPr id="2004" name="Google Shape;2004;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05" name="Google Shape;2005;p146"/>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15 Minutes</a:t>
            </a:r>
            <a:endParaRPr/>
          </a:p>
        </p:txBody>
      </p:sp>
      <p:sp>
        <p:nvSpPr>
          <p:cNvPr id="2006" name="Google Shape;2006;p146"/>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12" name="Google Shape;2012;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13" name="Google Shape;2013;p147"/>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lang="en" sz="3300"/>
              <a:t>The </a:t>
            </a:r>
            <a:r>
              <a:rPr b="1" lang="en" sz="3300">
                <a:highlight>
                  <a:srgbClr val="FFFF00"/>
                </a:highlight>
              </a:rPr>
              <a:t>K</a:t>
            </a:r>
            <a:r>
              <a:rPr b="1" lang="en" sz="3300">
                <a:highlight>
                  <a:srgbClr val="FFFF00"/>
                </a:highlight>
              </a:rPr>
              <a:t>-means algorithm</a:t>
            </a:r>
            <a:r>
              <a:rPr lang="en" sz="3300"/>
              <a:t> </a:t>
            </a:r>
            <a:r>
              <a:rPr lang="en" sz="3300"/>
              <a:t>is the simplest and most common algorithm used to group data points into clusters.</a:t>
            </a:r>
            <a:endParaRPr sz="33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K-means Algorithm</a:t>
            </a:r>
            <a:endParaRPr/>
          </a:p>
        </p:txBody>
      </p:sp>
      <p:sp>
        <p:nvSpPr>
          <p:cNvPr id="2019" name="Google Shape;2019;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20" name="Google Shape;2020;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1" name="Google Shape;2021;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K-means takes a predetermined amount of clusters and then assigns each data point to one of those clusters.</a:t>
            </a:r>
            <a:endParaRPr/>
          </a:p>
        </p:txBody>
      </p:sp>
      <p:pic>
        <p:nvPicPr>
          <p:cNvPr id="2022" name="Google Shape;2022;p148"/>
          <p:cNvPicPr preferRelativeResize="0"/>
          <p:nvPr/>
        </p:nvPicPr>
        <p:blipFill>
          <a:blip r:embed="rId3">
            <a:alphaModFix/>
          </a:blip>
          <a:stretch>
            <a:fillRect/>
          </a:stretch>
        </p:blipFill>
        <p:spPr>
          <a:xfrm>
            <a:off x="4305138" y="1335450"/>
            <a:ext cx="827470" cy="3662574"/>
          </a:xfrm>
          <a:prstGeom prst="rect">
            <a:avLst/>
          </a:prstGeom>
          <a:noFill/>
          <a:ln>
            <a:noFill/>
          </a:ln>
        </p:spPr>
      </p:pic>
      <p:sp>
        <p:nvSpPr>
          <p:cNvPr id="2023" name="Google Shape;2023;p148"/>
          <p:cNvSpPr txBox="1"/>
          <p:nvPr/>
        </p:nvSpPr>
        <p:spPr>
          <a:xfrm>
            <a:off x="1073300" y="4108250"/>
            <a:ext cx="2715300" cy="53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The algorithm assigns points to the closest cluster center.</a:t>
            </a:r>
            <a:endParaRPr>
              <a:latin typeface="Roboto Medium"/>
              <a:ea typeface="Roboto Medium"/>
              <a:cs typeface="Roboto Medium"/>
              <a:sym typeface="Roboto Medium"/>
            </a:endParaRPr>
          </a:p>
        </p:txBody>
      </p:sp>
      <p:sp>
        <p:nvSpPr>
          <p:cNvPr id="2024" name="Google Shape;2024;p148"/>
          <p:cNvSpPr txBox="1"/>
          <p:nvPr/>
        </p:nvSpPr>
        <p:spPr>
          <a:xfrm>
            <a:off x="5097587" y="4110500"/>
            <a:ext cx="36954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The algorithm readjusts the cluster’s center by setting each center as the mean of all the data points contained within that cluster.</a:t>
            </a:r>
            <a:endParaRPr>
              <a:latin typeface="Roboto Medium"/>
              <a:ea typeface="Roboto Medium"/>
              <a:cs typeface="Roboto Medium"/>
              <a:sym typeface="Roboto Medium"/>
            </a:endParaRPr>
          </a:p>
        </p:txBody>
      </p:sp>
      <p:pic>
        <p:nvPicPr>
          <p:cNvPr id="2025" name="Google Shape;2025;p148"/>
          <p:cNvPicPr preferRelativeResize="0"/>
          <p:nvPr/>
        </p:nvPicPr>
        <p:blipFill>
          <a:blip r:embed="rId4">
            <a:alphaModFix/>
          </a:blip>
          <a:stretch>
            <a:fillRect/>
          </a:stretch>
        </p:blipFill>
        <p:spPr>
          <a:xfrm>
            <a:off x="714375" y="1366499"/>
            <a:ext cx="3433139" cy="2717351"/>
          </a:xfrm>
          <a:prstGeom prst="rect">
            <a:avLst/>
          </a:prstGeom>
          <a:noFill/>
          <a:ln>
            <a:noFill/>
          </a:ln>
        </p:spPr>
      </p:pic>
      <p:pic>
        <p:nvPicPr>
          <p:cNvPr id="2026" name="Google Shape;2026;p148"/>
          <p:cNvPicPr preferRelativeResize="0"/>
          <p:nvPr/>
        </p:nvPicPr>
        <p:blipFill rotWithShape="1">
          <a:blip r:embed="rId5">
            <a:alphaModFix/>
          </a:blip>
          <a:srcRect b="0" l="0" r="0" t="0"/>
          <a:stretch/>
        </p:blipFill>
        <p:spPr>
          <a:xfrm>
            <a:off x="5228713" y="1366499"/>
            <a:ext cx="3433139" cy="27173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K-means Algorithm</a:t>
            </a:r>
            <a:endParaRPr>
              <a:solidFill>
                <a:schemeClr val="dk1"/>
              </a:solidFill>
            </a:endParaRPr>
          </a:p>
          <a:p>
            <a:pPr indent="0" lvl="0" marL="0" rtl="0" algn="l">
              <a:spcBef>
                <a:spcPts val="0"/>
              </a:spcBef>
              <a:spcAft>
                <a:spcPts val="0"/>
              </a:spcAft>
              <a:buNone/>
            </a:pPr>
            <a:r>
              <a:t/>
            </a:r>
            <a:endParaRPr/>
          </a:p>
        </p:txBody>
      </p:sp>
      <p:sp>
        <p:nvSpPr>
          <p:cNvPr id="2032" name="Google Shape;2032;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K-means algorithm then repeats this process, again and again, each time getting a little bit better at separating the data points into distinct groups.</a:t>
            </a:r>
            <a:endParaRPr/>
          </a:p>
        </p:txBody>
      </p:sp>
      <p:sp>
        <p:nvSpPr>
          <p:cNvPr id="2033" name="Google Shape;2033;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4" name="Google Shape;2034;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35" name="Google Shape;2035;p149"/>
          <p:cNvPicPr preferRelativeResize="0"/>
          <p:nvPr/>
        </p:nvPicPr>
        <p:blipFill>
          <a:blip r:embed="rId3">
            <a:alphaModFix/>
          </a:blip>
          <a:stretch>
            <a:fillRect/>
          </a:stretch>
        </p:blipFill>
        <p:spPr>
          <a:xfrm>
            <a:off x="152400" y="1966725"/>
            <a:ext cx="8839204" cy="1363862"/>
          </a:xfrm>
          <a:prstGeom prst="rect">
            <a:avLst/>
          </a:prstGeom>
          <a:noFill/>
          <a:ln>
            <a:noFill/>
          </a:ln>
        </p:spPr>
      </p:pic>
      <p:sp>
        <p:nvSpPr>
          <p:cNvPr id="2036" name="Google Shape;2036;p149"/>
          <p:cNvSpPr txBox="1"/>
          <p:nvPr/>
        </p:nvSpPr>
        <p:spPr>
          <a:xfrm>
            <a:off x="226450" y="3502275"/>
            <a:ext cx="1423500" cy="431100"/>
          </a:xfrm>
          <a:prstGeom prst="rect">
            <a:avLst/>
          </a:prstGeom>
          <a:noFill/>
          <a:ln>
            <a:noFill/>
          </a:ln>
        </p:spPr>
        <p:txBody>
          <a:bodyPr anchorCtr="0" anchor="t" bIns="0" lIns="0" spcFirstLastPara="1" rIns="0" wrap="square" tIns="91425">
            <a:spAutoFit/>
          </a:bodyPr>
          <a:lstStyle/>
          <a:p>
            <a:pPr indent="0" lvl="0" marL="0" rtl="0" algn="l">
              <a:spcBef>
                <a:spcPts val="0"/>
              </a:spcBef>
              <a:spcAft>
                <a:spcPts val="0"/>
              </a:spcAft>
              <a:buNone/>
            </a:pPr>
            <a:r>
              <a:rPr lang="en" sz="1100">
                <a:latin typeface="Roboto Medium"/>
                <a:ea typeface="Roboto Medium"/>
                <a:cs typeface="Roboto Medium"/>
                <a:sym typeface="Roboto Medium"/>
              </a:rPr>
              <a:t>Randomly select K-clusters</a:t>
            </a:r>
            <a:endParaRPr sz="1100">
              <a:latin typeface="Roboto Medium"/>
              <a:ea typeface="Roboto Medium"/>
              <a:cs typeface="Roboto Medium"/>
              <a:sym typeface="Roboto Medium"/>
            </a:endParaRPr>
          </a:p>
        </p:txBody>
      </p:sp>
      <p:sp>
        <p:nvSpPr>
          <p:cNvPr id="2037" name="Google Shape;2037;p149"/>
          <p:cNvSpPr txBox="1"/>
          <p:nvPr/>
        </p:nvSpPr>
        <p:spPr>
          <a:xfrm>
            <a:off x="1996775" y="3502275"/>
            <a:ext cx="1653900" cy="431100"/>
          </a:xfrm>
          <a:prstGeom prst="rect">
            <a:avLst/>
          </a:prstGeom>
          <a:noFill/>
          <a:ln>
            <a:noFill/>
          </a:ln>
        </p:spPr>
        <p:txBody>
          <a:bodyPr anchorCtr="0" anchor="t" bIns="0" lIns="0" spcFirstLastPara="1" rIns="0" wrap="square" tIns="91425">
            <a:spAutoFit/>
          </a:bodyPr>
          <a:lstStyle/>
          <a:p>
            <a:pPr indent="0" lvl="0" marL="0" rtl="0" algn="l">
              <a:spcBef>
                <a:spcPts val="0"/>
              </a:spcBef>
              <a:spcAft>
                <a:spcPts val="0"/>
              </a:spcAft>
              <a:buNone/>
            </a:pPr>
            <a:r>
              <a:rPr lang="en" sz="1100">
                <a:latin typeface="Roboto Medium"/>
                <a:ea typeface="Roboto Medium"/>
                <a:cs typeface="Roboto Medium"/>
                <a:sym typeface="Roboto Medium"/>
              </a:rPr>
              <a:t>Each object assigned to similar centroid randomly</a:t>
            </a:r>
            <a:endParaRPr sz="1100">
              <a:latin typeface="Roboto Medium"/>
              <a:ea typeface="Roboto Medium"/>
              <a:cs typeface="Roboto Medium"/>
              <a:sym typeface="Roboto Medium"/>
            </a:endParaRPr>
          </a:p>
        </p:txBody>
      </p:sp>
      <p:sp>
        <p:nvSpPr>
          <p:cNvPr id="2038" name="Google Shape;2038;p149"/>
          <p:cNvSpPr txBox="1"/>
          <p:nvPr/>
        </p:nvSpPr>
        <p:spPr>
          <a:xfrm>
            <a:off x="3946988" y="3502275"/>
            <a:ext cx="1506000" cy="600300"/>
          </a:xfrm>
          <a:prstGeom prst="rect">
            <a:avLst/>
          </a:prstGeom>
          <a:noFill/>
          <a:ln>
            <a:noFill/>
          </a:ln>
        </p:spPr>
        <p:txBody>
          <a:bodyPr anchorCtr="0" anchor="t" bIns="0" lIns="0" spcFirstLastPara="1" rIns="0" wrap="square" tIns="91425">
            <a:spAutoFit/>
          </a:bodyPr>
          <a:lstStyle/>
          <a:p>
            <a:pPr indent="0" lvl="0" marL="0" rtl="0" algn="l">
              <a:spcBef>
                <a:spcPts val="0"/>
              </a:spcBef>
              <a:spcAft>
                <a:spcPts val="0"/>
              </a:spcAft>
              <a:buNone/>
            </a:pPr>
            <a:r>
              <a:rPr lang="en" sz="1100">
                <a:latin typeface="Roboto Medium"/>
                <a:ea typeface="Roboto Medium"/>
                <a:cs typeface="Roboto Medium"/>
                <a:sym typeface="Roboto Medium"/>
              </a:rPr>
              <a:t>Cluster centers updating depending on renewed cluster mean</a:t>
            </a:r>
            <a:endParaRPr sz="1100">
              <a:latin typeface="Roboto Medium"/>
              <a:ea typeface="Roboto Medium"/>
              <a:cs typeface="Roboto Medium"/>
              <a:sym typeface="Roboto Medium"/>
            </a:endParaRPr>
          </a:p>
        </p:txBody>
      </p:sp>
      <p:sp>
        <p:nvSpPr>
          <p:cNvPr id="2039" name="Google Shape;2039;p149"/>
          <p:cNvSpPr txBox="1"/>
          <p:nvPr/>
        </p:nvSpPr>
        <p:spPr>
          <a:xfrm>
            <a:off x="5815800" y="3502275"/>
            <a:ext cx="1491300" cy="431100"/>
          </a:xfrm>
          <a:prstGeom prst="rect">
            <a:avLst/>
          </a:prstGeom>
          <a:noFill/>
          <a:ln>
            <a:noFill/>
          </a:ln>
        </p:spPr>
        <p:txBody>
          <a:bodyPr anchorCtr="0" anchor="t" bIns="0" lIns="0" spcFirstLastPara="1" rIns="0" wrap="square" tIns="91425">
            <a:spAutoFit/>
          </a:bodyPr>
          <a:lstStyle/>
          <a:p>
            <a:pPr indent="0" lvl="0" marL="0" rtl="0" algn="l">
              <a:spcBef>
                <a:spcPts val="0"/>
              </a:spcBef>
              <a:spcAft>
                <a:spcPts val="0"/>
              </a:spcAft>
              <a:buNone/>
            </a:pPr>
            <a:r>
              <a:rPr lang="en" sz="1100">
                <a:latin typeface="Roboto Medium"/>
                <a:ea typeface="Roboto Medium"/>
                <a:cs typeface="Roboto Medium"/>
                <a:sym typeface="Roboto Medium"/>
              </a:rPr>
              <a:t>Reassign data points; update </a:t>
            </a:r>
            <a:r>
              <a:rPr lang="en" sz="1100">
                <a:latin typeface="Roboto Medium"/>
                <a:ea typeface="Roboto Medium"/>
                <a:cs typeface="Roboto Medium"/>
                <a:sym typeface="Roboto Medium"/>
              </a:rPr>
              <a:t>cluster centers</a:t>
            </a:r>
            <a:endParaRPr sz="1100">
              <a:latin typeface="Roboto Medium"/>
              <a:ea typeface="Roboto Medium"/>
              <a:cs typeface="Roboto Medium"/>
              <a:sym typeface="Roboto Medium"/>
            </a:endParaRPr>
          </a:p>
        </p:txBody>
      </p:sp>
      <p:sp>
        <p:nvSpPr>
          <p:cNvPr id="2040" name="Google Shape;2040;p149"/>
          <p:cNvSpPr txBox="1"/>
          <p:nvPr/>
        </p:nvSpPr>
        <p:spPr>
          <a:xfrm>
            <a:off x="7644375" y="3502275"/>
            <a:ext cx="1423500" cy="261600"/>
          </a:xfrm>
          <a:prstGeom prst="rect">
            <a:avLst/>
          </a:prstGeom>
          <a:noFill/>
          <a:ln>
            <a:noFill/>
          </a:ln>
        </p:spPr>
        <p:txBody>
          <a:bodyPr anchorCtr="0" anchor="t" bIns="0" lIns="0" spcFirstLastPara="1" rIns="0" wrap="square" tIns="91425">
            <a:spAutoFit/>
          </a:bodyPr>
          <a:lstStyle/>
          <a:p>
            <a:pPr indent="0" lvl="0" marL="0" rtl="0" algn="l">
              <a:spcBef>
                <a:spcPts val="0"/>
              </a:spcBef>
              <a:spcAft>
                <a:spcPts val="0"/>
              </a:spcAft>
              <a:buNone/>
            </a:pPr>
            <a:r>
              <a:rPr lang="en" sz="1100">
                <a:latin typeface="Roboto Medium"/>
                <a:ea typeface="Roboto Medium"/>
                <a:cs typeface="Roboto Medium"/>
                <a:sym typeface="Roboto Medium"/>
              </a:rPr>
              <a:t>Reassign data points</a:t>
            </a:r>
            <a:endParaRPr sz="1100">
              <a:latin typeface="Roboto Medium"/>
              <a:ea typeface="Roboto Medium"/>
              <a:cs typeface="Roboto Medium"/>
              <a:sym typeface="Roboto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46" name="Google Shape;2046;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pic>
        <p:nvPicPr>
          <p:cNvPr id="1474" name="Google Shape;1474;p106"/>
          <p:cNvPicPr preferRelativeResize="0"/>
          <p:nvPr/>
        </p:nvPicPr>
        <p:blipFill>
          <a:blip r:embed="rId3">
            <a:alphaModFix/>
          </a:blip>
          <a:stretch>
            <a:fillRect/>
          </a:stretch>
        </p:blipFill>
        <p:spPr>
          <a:xfrm>
            <a:off x="-3075" y="0"/>
            <a:ext cx="9143999" cy="5146961"/>
          </a:xfrm>
          <a:prstGeom prst="rect">
            <a:avLst/>
          </a:prstGeom>
          <a:noFill/>
          <a:ln>
            <a:noFill/>
          </a:ln>
        </p:spPr>
      </p:pic>
      <p:sp>
        <p:nvSpPr>
          <p:cNvPr id="1475" name="Google Shape;1475;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476" name="Google Shape;1476;p106"/>
          <p:cNvSpPr txBox="1"/>
          <p:nvPr>
            <p:ph idx="1" type="subTitle"/>
          </p:nvPr>
        </p:nvSpPr>
        <p:spPr>
          <a:xfrm>
            <a:off x="0" y="308550"/>
            <a:ext cx="91440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sz="2000">
                <a:solidFill>
                  <a:schemeClr val="lt1"/>
                </a:solidFill>
              </a:rPr>
              <a:t>Machine learning is the practice of applying computer algorithms and statistics to create models that can learn from data and then make decisions or predictions about future data.</a:t>
            </a:r>
            <a:endParaRPr sz="2000">
              <a:solidFill>
                <a:schemeClr val="lt1"/>
              </a:solidFill>
            </a:endParaRPr>
          </a:p>
        </p:txBody>
      </p:sp>
      <p:sp>
        <p:nvSpPr>
          <p:cNvPr id="1477" name="Google Shape;1477;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2" name="Google Shape;2052;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3" name="Google Shape;2053;p151"/>
          <p:cNvSpPr txBox="1"/>
          <p:nvPr>
            <p:ph type="title"/>
          </p:nvPr>
        </p:nvSpPr>
        <p:spPr>
          <a:xfrm>
            <a:off x="1400" y="274875"/>
            <a:ext cx="8606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000">
                <a:solidFill>
                  <a:schemeClr val="dk1"/>
                </a:solidFill>
              </a:rPr>
              <a:t>Activity: Segmenting Customers</a:t>
            </a:r>
            <a:endParaRPr sz="3000">
              <a:solidFill>
                <a:schemeClr val="dk1"/>
              </a:solidFill>
            </a:endParaRPr>
          </a:p>
          <a:p>
            <a:pPr indent="0" lvl="0" marL="0" rtl="0" algn="l">
              <a:lnSpc>
                <a:spcPct val="115000"/>
              </a:lnSpc>
              <a:spcBef>
                <a:spcPts val="800"/>
              </a:spcBef>
              <a:spcAft>
                <a:spcPts val="0"/>
              </a:spcAft>
              <a:buNone/>
            </a:pPr>
            <a:r>
              <a:rPr lang="en" sz="1800">
                <a:solidFill>
                  <a:schemeClr val="dk1"/>
                </a:solidFill>
                <a:latin typeface="Roboto"/>
                <a:ea typeface="Roboto"/>
                <a:cs typeface="Roboto"/>
                <a:sym typeface="Roboto"/>
              </a:rPr>
              <a:t>In this activity, you will use the K-means algorithm to segment customer data for mobile versus in-person banking service ratings. </a:t>
            </a:r>
            <a:endParaRPr>
              <a:solidFill>
                <a:schemeClr val="dk1"/>
              </a:solidFill>
            </a:endParaRPr>
          </a:p>
          <a:p>
            <a:pPr indent="0" lvl="0" marL="0" rtl="0" algn="l">
              <a:spcBef>
                <a:spcPts val="800"/>
              </a:spcBef>
              <a:spcAft>
                <a:spcPts val="0"/>
              </a:spcAft>
              <a:buNone/>
            </a:pPr>
            <a:r>
              <a:t/>
            </a:r>
            <a:endParaRPr/>
          </a:p>
        </p:txBody>
      </p:sp>
      <p:sp>
        <p:nvSpPr>
          <p:cNvPr id="2054" name="Google Shape;2054;p15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0" name="Google Shape;2060;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6" name="Google Shape;2066;p1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7" name="Google Shape;2077;p15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Clustering Optimization</a:t>
            </a:r>
            <a:endParaRPr/>
          </a:p>
        </p:txBody>
      </p:sp>
      <p:sp>
        <p:nvSpPr>
          <p:cNvPr id="2078" name="Google Shape;2078;p1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4" name="Google Shape;2084;p15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Clustering Optimization</a:t>
            </a:r>
            <a:endParaRPr/>
          </a:p>
        </p:txBody>
      </p:sp>
      <p:sp>
        <p:nvSpPr>
          <p:cNvPr id="2085" name="Google Shape;2085;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086" name="Google Shape;2086;p156"/>
          <p:cNvGrpSpPr/>
          <p:nvPr/>
        </p:nvGrpSpPr>
        <p:grpSpPr>
          <a:xfrm>
            <a:off x="453220" y="1119200"/>
            <a:ext cx="743726" cy="530949"/>
            <a:chOff x="453220" y="1424000"/>
            <a:chExt cx="743726" cy="530949"/>
          </a:xfrm>
        </p:grpSpPr>
        <p:sp>
          <p:nvSpPr>
            <p:cNvPr id="2087" name="Google Shape;2087;p1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88" name="Google Shape;2088;p1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2089" name="Google Shape;2089;p156"/>
          <p:cNvGrpSpPr/>
          <p:nvPr/>
        </p:nvGrpSpPr>
        <p:grpSpPr>
          <a:xfrm>
            <a:off x="453233" y="1971500"/>
            <a:ext cx="743726" cy="530949"/>
            <a:chOff x="453233" y="2276300"/>
            <a:chExt cx="743726" cy="530949"/>
          </a:xfrm>
        </p:grpSpPr>
        <p:sp>
          <p:nvSpPr>
            <p:cNvPr id="2090" name="Google Shape;2090;p15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91" name="Google Shape;2091;p15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092" name="Google Shape;2092;p156"/>
          <p:cNvSpPr/>
          <p:nvPr/>
        </p:nvSpPr>
        <p:spPr>
          <a:xfrm>
            <a:off x="1352550" y="10740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56"/>
          <p:cNvSpPr txBox="1"/>
          <p:nvPr/>
        </p:nvSpPr>
        <p:spPr>
          <a:xfrm>
            <a:off x="0" y="1095575"/>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The appropriate clustering algorithm and parameter settings depend on the individual dataset and intended use of the results.</a:t>
            </a:r>
            <a:endParaRPr sz="1600">
              <a:latin typeface="Roboto"/>
              <a:ea typeface="Roboto"/>
              <a:cs typeface="Roboto"/>
              <a:sym typeface="Roboto"/>
            </a:endParaRPr>
          </a:p>
        </p:txBody>
      </p:sp>
      <p:sp>
        <p:nvSpPr>
          <p:cNvPr id="2094" name="Google Shape;2094;p156"/>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56"/>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6" name="Google Shape;2096;p156"/>
          <p:cNvGrpSpPr/>
          <p:nvPr/>
        </p:nvGrpSpPr>
        <p:grpSpPr>
          <a:xfrm>
            <a:off x="453233" y="2823788"/>
            <a:ext cx="743726" cy="530949"/>
            <a:chOff x="453233" y="3128588"/>
            <a:chExt cx="743726" cy="530949"/>
          </a:xfrm>
        </p:grpSpPr>
        <p:sp>
          <p:nvSpPr>
            <p:cNvPr id="2097" name="Google Shape;2097;p15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98" name="Google Shape;2098;p15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099" name="Google Shape;2099;p156"/>
          <p:cNvSpPr txBox="1"/>
          <p:nvPr/>
        </p:nvSpPr>
        <p:spPr>
          <a:xfrm>
            <a:off x="0" y="1928738"/>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Cluster analysis is not an automatic task.</a:t>
            </a:r>
            <a:endParaRPr sz="1600">
              <a:latin typeface="Roboto"/>
              <a:ea typeface="Roboto"/>
              <a:cs typeface="Roboto"/>
              <a:sym typeface="Roboto"/>
            </a:endParaRPr>
          </a:p>
        </p:txBody>
      </p:sp>
      <p:sp>
        <p:nvSpPr>
          <p:cNvPr id="2100" name="Google Shape;2100;p156"/>
          <p:cNvSpPr txBox="1"/>
          <p:nvPr/>
        </p:nvSpPr>
        <p:spPr>
          <a:xfrm>
            <a:off x="0" y="27714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As a data professional, you will need to do some trial and error to find the optimal clusters.</a:t>
            </a:r>
            <a:endParaRPr sz="1600">
              <a:latin typeface="Roboto"/>
              <a:ea typeface="Roboto"/>
              <a:cs typeface="Roboto"/>
              <a:sym typeface="Roboto"/>
            </a:endParaRPr>
          </a:p>
        </p:txBody>
      </p:sp>
      <p:sp>
        <p:nvSpPr>
          <p:cNvPr id="2101" name="Google Shape;2101;p156"/>
          <p:cNvSpPr/>
          <p:nvPr/>
        </p:nvSpPr>
        <p:spPr>
          <a:xfrm>
            <a:off x="1352550" y="36117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2" name="Google Shape;2102;p156"/>
          <p:cNvGrpSpPr/>
          <p:nvPr/>
        </p:nvGrpSpPr>
        <p:grpSpPr>
          <a:xfrm>
            <a:off x="453233" y="3666513"/>
            <a:ext cx="743726" cy="530949"/>
            <a:chOff x="453233" y="3128588"/>
            <a:chExt cx="743726" cy="530949"/>
          </a:xfrm>
        </p:grpSpPr>
        <p:sp>
          <p:nvSpPr>
            <p:cNvPr id="2103" name="Google Shape;2103;p15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04" name="Google Shape;2104;p15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105" name="Google Shape;2105;p156"/>
          <p:cNvSpPr txBox="1"/>
          <p:nvPr/>
        </p:nvSpPr>
        <p:spPr>
          <a:xfrm>
            <a:off x="0" y="3614175"/>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This process includes modifying the data preprocessing and model parameters until the result achieves the desired properties.</a:t>
            </a:r>
            <a:endParaRPr sz="16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157"/>
          <p:cNvSpPr txBox="1"/>
          <p:nvPr>
            <p:ph type="title"/>
          </p:nvPr>
        </p:nvSpPr>
        <p:spPr>
          <a:xfrm>
            <a:off x="-200" y="275025"/>
            <a:ext cx="82185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1000"/>
              </a:spcAft>
              <a:buNone/>
            </a:pPr>
            <a:r>
              <a:rPr lang="en"/>
              <a:t>How do you know the optimal </a:t>
            </a:r>
            <a:br>
              <a:rPr lang="en"/>
            </a:br>
            <a:r>
              <a:rPr lang="en"/>
              <a:t>number of clusters, or value of k, and how do you find it?</a:t>
            </a:r>
            <a:endParaRPr/>
          </a:p>
        </p:txBody>
      </p:sp>
      <p:sp>
        <p:nvSpPr>
          <p:cNvPr id="2111" name="Google Shape;2111;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2" name="Google Shape;2112;p1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pic>
        <p:nvPicPr>
          <p:cNvPr id="2117" name="Google Shape;2117;p158"/>
          <p:cNvPicPr preferRelativeResize="0"/>
          <p:nvPr/>
        </p:nvPicPr>
        <p:blipFill>
          <a:blip r:embed="rId3">
            <a:alphaModFix/>
          </a:blip>
          <a:stretch>
            <a:fillRect/>
          </a:stretch>
        </p:blipFill>
        <p:spPr>
          <a:xfrm>
            <a:off x="-12300" y="0"/>
            <a:ext cx="9144003" cy="5143493"/>
          </a:xfrm>
          <a:prstGeom prst="rect">
            <a:avLst/>
          </a:prstGeom>
          <a:noFill/>
          <a:ln>
            <a:noFill/>
          </a:ln>
        </p:spPr>
      </p:pic>
      <p:sp>
        <p:nvSpPr>
          <p:cNvPr id="2118" name="Google Shape;2118;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119" name="Google Shape;2119;p1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0" name="Google Shape;2120;p158"/>
          <p:cNvSpPr txBox="1"/>
          <p:nvPr>
            <p:ph idx="1" type="subTitle"/>
          </p:nvPr>
        </p:nvSpPr>
        <p:spPr>
          <a:xfrm>
            <a:off x="0" y="342900"/>
            <a:ext cx="9144000" cy="4383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sz="2000">
                <a:solidFill>
                  <a:schemeClr val="lt1"/>
                </a:solidFill>
              </a:rPr>
              <a:t>One of the challenges of working with unlabeled data is the </a:t>
            </a:r>
            <a:br>
              <a:rPr lang="en" sz="2000">
                <a:solidFill>
                  <a:schemeClr val="lt1"/>
                </a:solidFill>
              </a:rPr>
            </a:br>
            <a:r>
              <a:rPr lang="en" sz="2000">
                <a:solidFill>
                  <a:schemeClr val="lt1"/>
                </a:solidFill>
              </a:rPr>
              <a:t>unknown number of existing segments, or clusters.</a:t>
            </a:r>
            <a:endParaRPr sz="2000">
              <a:solidFill>
                <a:schemeClr val="lt1"/>
              </a:solidFill>
            </a:endParaRPr>
          </a:p>
        </p:txBody>
      </p:sp>
      <p:sp>
        <p:nvSpPr>
          <p:cNvPr id="2121" name="Google Shape;2121;p158"/>
          <p:cNvSpPr txBox="1"/>
          <p:nvPr>
            <p:ph idx="1" type="subTitle"/>
          </p:nvPr>
        </p:nvSpPr>
        <p:spPr>
          <a:xfrm>
            <a:off x="0" y="4124325"/>
            <a:ext cx="9144000" cy="4383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sz="2000">
                <a:solidFill>
                  <a:schemeClr val="lt1"/>
                </a:solidFill>
              </a:rPr>
              <a:t>Fortunately, a simple solution exists, called the </a:t>
            </a:r>
            <a:r>
              <a:rPr b="1" lang="en" sz="2000">
                <a:solidFill>
                  <a:schemeClr val="dk1"/>
                </a:solidFill>
                <a:highlight>
                  <a:srgbClr val="FFFF00"/>
                </a:highlight>
              </a:rPr>
              <a:t>elbow method</a:t>
            </a:r>
            <a:r>
              <a:rPr lang="en" sz="2000">
                <a:solidFill>
                  <a:schemeClr val="lt1"/>
                </a:solidFill>
              </a:rPr>
              <a:t>.</a:t>
            </a:r>
            <a:endParaRPr sz="20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7" name="Google Shape;2127;p1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3" name="Google Shape;2133;p16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Elbow Method</a:t>
            </a:r>
            <a:endParaRPr/>
          </a:p>
        </p:txBody>
      </p:sp>
      <p:sp>
        <p:nvSpPr>
          <p:cNvPr id="2134" name="Google Shape;2134;p1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pic>
        <p:nvPicPr>
          <p:cNvPr id="1482" name="Google Shape;1482;p107"/>
          <p:cNvPicPr preferRelativeResize="0"/>
          <p:nvPr/>
        </p:nvPicPr>
        <p:blipFill rotWithShape="1">
          <a:blip r:embed="rId3">
            <a:alphaModFix/>
          </a:blip>
          <a:srcRect b="0" l="8842" r="2912" t="5517"/>
          <a:stretch/>
        </p:blipFill>
        <p:spPr>
          <a:xfrm>
            <a:off x="0" y="0"/>
            <a:ext cx="9143997" cy="5143501"/>
          </a:xfrm>
          <a:prstGeom prst="rect">
            <a:avLst/>
          </a:prstGeom>
          <a:noFill/>
          <a:ln>
            <a:noFill/>
          </a:ln>
        </p:spPr>
      </p:pic>
      <p:sp>
        <p:nvSpPr>
          <p:cNvPr id="1483" name="Google Shape;1483;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484" name="Google Shape;1484;p107"/>
          <p:cNvSpPr txBox="1"/>
          <p:nvPr>
            <p:ph idx="2" type="subTitle"/>
          </p:nvPr>
        </p:nvSpPr>
        <p:spPr>
          <a:xfrm>
            <a:off x="0" y="4916650"/>
            <a:ext cx="79596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85" name="Google Shape;1485;p107"/>
          <p:cNvSpPr txBox="1"/>
          <p:nvPr/>
        </p:nvSpPr>
        <p:spPr>
          <a:xfrm>
            <a:off x="232625" y="2361475"/>
            <a:ext cx="3658800" cy="1390800"/>
          </a:xfrm>
          <a:prstGeom prst="rect">
            <a:avLst/>
          </a:prstGeom>
          <a:noFill/>
          <a:ln>
            <a:noFill/>
          </a:ln>
        </p:spPr>
        <p:txBody>
          <a:bodyPr anchorCtr="0" anchor="t" bIns="0" lIns="457200" spcFirstLastPara="1" rIns="0" wrap="square" tIns="0">
            <a:noAutofit/>
          </a:bodyPr>
          <a:lstStyle/>
          <a:p>
            <a:pPr indent="0" lvl="0" marL="0" rtl="0" algn="l">
              <a:spcBef>
                <a:spcPts val="0"/>
              </a:spcBef>
              <a:spcAft>
                <a:spcPts val="500"/>
              </a:spcAft>
              <a:buNone/>
            </a:pPr>
            <a:r>
              <a:rPr lang="en" sz="1600">
                <a:solidFill>
                  <a:srgbClr val="FFFFFF"/>
                </a:solidFill>
                <a:latin typeface="Roboto"/>
                <a:ea typeface="Roboto"/>
                <a:cs typeface="Roboto"/>
                <a:sym typeface="Roboto"/>
              </a:rPr>
              <a:t>Machine learning allows for decisions to be made more quickly and efficiently than ever before.</a:t>
            </a:r>
            <a:endParaRPr sz="1600">
              <a:solidFill>
                <a:srgbClr val="FFFFFF"/>
              </a:solidFill>
              <a:latin typeface="Roboto"/>
              <a:ea typeface="Roboto"/>
              <a:cs typeface="Roboto"/>
              <a:sym typeface="Roboto"/>
            </a:endParaRPr>
          </a:p>
        </p:txBody>
      </p:sp>
      <p:sp>
        <p:nvSpPr>
          <p:cNvPr id="1486" name="Google Shape;1486;p107"/>
          <p:cNvSpPr txBox="1"/>
          <p:nvPr/>
        </p:nvSpPr>
        <p:spPr>
          <a:xfrm>
            <a:off x="232625" y="899425"/>
            <a:ext cx="4476600" cy="1293000"/>
          </a:xfrm>
          <a:prstGeom prst="rect">
            <a:avLst/>
          </a:prstGeom>
          <a:noFill/>
          <a:ln>
            <a:noFill/>
          </a:ln>
        </p:spPr>
        <p:txBody>
          <a:bodyPr anchorCtr="0" anchor="t" bIns="91425" lIns="457200" spcFirstLastPara="1" rIns="91425" wrap="square" tIns="91425">
            <a:spAutoFit/>
          </a:bodyPr>
          <a:lstStyle/>
          <a:p>
            <a:pPr indent="0" lvl="0" marL="0" rtl="0" algn="l">
              <a:spcBef>
                <a:spcPts val="0"/>
              </a:spcBef>
              <a:spcAft>
                <a:spcPts val="0"/>
              </a:spcAft>
              <a:buNone/>
            </a:pPr>
            <a:r>
              <a:rPr lang="en" sz="2400">
                <a:solidFill>
                  <a:schemeClr val="lt1"/>
                </a:solidFill>
                <a:latin typeface="Roboto Light"/>
                <a:ea typeface="Roboto Light"/>
                <a:cs typeface="Roboto Light"/>
                <a:sym typeface="Roboto Light"/>
              </a:rPr>
              <a:t>Today, </a:t>
            </a:r>
            <a:r>
              <a:rPr lang="en" sz="2400">
                <a:solidFill>
                  <a:schemeClr val="lt1"/>
                </a:solidFill>
                <a:latin typeface="Roboto Light"/>
                <a:ea typeface="Roboto Light"/>
                <a:cs typeface="Roboto Light"/>
                <a:sym typeface="Roboto Light"/>
              </a:rPr>
              <a:t>machine</a:t>
            </a:r>
            <a:r>
              <a:rPr lang="en" sz="2400">
                <a:solidFill>
                  <a:schemeClr val="lt1"/>
                </a:solidFill>
                <a:latin typeface="Roboto Light"/>
                <a:ea typeface="Roboto Light"/>
                <a:cs typeface="Roboto Light"/>
                <a:sym typeface="Roboto Light"/>
              </a:rPr>
              <a:t> learning is changing industries at an unprecedented pace.</a:t>
            </a:r>
            <a:endParaRPr sz="2400">
              <a:solidFill>
                <a:schemeClr val="lt1"/>
              </a:solidFill>
              <a:latin typeface="Roboto Light"/>
              <a:ea typeface="Roboto Light"/>
              <a:cs typeface="Roboto Light"/>
              <a:sym typeface="Robo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161"/>
          <p:cNvSpPr txBox="1"/>
          <p:nvPr>
            <p:ph type="title"/>
          </p:nvPr>
        </p:nvSpPr>
        <p:spPr>
          <a:xfrm>
            <a:off x="-200" y="275025"/>
            <a:ext cx="8429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Since t</a:t>
            </a:r>
            <a:r>
              <a:rPr lang="en"/>
              <a:t>he K-means algorithm needs to have the amount of clusters provided ahead of time</a:t>
            </a:r>
            <a:r>
              <a:rPr lang="en"/>
              <a:t>, h</a:t>
            </a:r>
            <a:r>
              <a:rPr lang="en"/>
              <a:t>ow can you be sure that the amount of clusters you chose is correct?</a:t>
            </a:r>
            <a:endParaRPr/>
          </a:p>
        </p:txBody>
      </p:sp>
      <p:sp>
        <p:nvSpPr>
          <p:cNvPr id="2140" name="Google Shape;2140;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1" name="Google Shape;2141;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C8E9">
            <a:alpha val="23140"/>
          </a:srgbClr>
        </a:solidFill>
      </p:bgPr>
    </p:bg>
    <p:spTree>
      <p:nvGrpSpPr>
        <p:cNvPr id="2145" name="Shape 2145"/>
        <p:cNvGrpSpPr/>
        <p:nvPr/>
      </p:nvGrpSpPr>
      <p:grpSpPr>
        <a:xfrm>
          <a:off x="0" y="0"/>
          <a:ext cx="0" cy="0"/>
          <a:chOff x="0" y="0"/>
          <a:chExt cx="0" cy="0"/>
        </a:xfrm>
      </p:grpSpPr>
      <p:sp>
        <p:nvSpPr>
          <p:cNvPr id="2146" name="Google Shape;2146;p162"/>
          <p:cNvSpPr/>
          <p:nvPr/>
        </p:nvSpPr>
        <p:spPr>
          <a:xfrm>
            <a:off x="1123800" y="2091975"/>
            <a:ext cx="6768600" cy="2662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t>
            </a:r>
            <a:r>
              <a:rPr lang="en"/>
              <a:t>Elbow</a:t>
            </a:r>
            <a:r>
              <a:rPr lang="en"/>
              <a:t> Method</a:t>
            </a:r>
            <a:endParaRPr/>
          </a:p>
        </p:txBody>
      </p:sp>
      <p:sp>
        <p:nvSpPr>
          <p:cNvPr id="2148" name="Google Shape;2148;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9" name="Google Shape;2149;p1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0" name="Google Shape;2150;p1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One method for determining the optimal value of </a:t>
            </a:r>
            <a:r>
              <a:rPr lang="en" sz="2000">
                <a:latin typeface="Inconsolata SemiBold"/>
                <a:ea typeface="Inconsolata SemiBold"/>
                <a:cs typeface="Inconsolata SemiBold"/>
                <a:sym typeface="Inconsolata SemiBold"/>
              </a:rPr>
              <a:t>k</a:t>
            </a:r>
            <a:r>
              <a:rPr lang="en"/>
              <a:t>, or the number of clusters in a dataset, is the </a:t>
            </a:r>
            <a:r>
              <a:rPr b="1" lang="en">
                <a:highlight>
                  <a:srgbClr val="FFFF00"/>
                </a:highlight>
              </a:rPr>
              <a:t>elbow method</a:t>
            </a:r>
            <a:r>
              <a:rPr lang="en"/>
              <a:t>.</a:t>
            </a:r>
            <a:endParaRPr/>
          </a:p>
        </p:txBody>
      </p:sp>
      <p:pic>
        <p:nvPicPr>
          <p:cNvPr id="2151" name="Google Shape;2151;p162"/>
          <p:cNvPicPr preferRelativeResize="0"/>
          <p:nvPr/>
        </p:nvPicPr>
        <p:blipFill>
          <a:blip r:embed="rId3">
            <a:alphaModFix/>
          </a:blip>
          <a:stretch>
            <a:fillRect/>
          </a:stretch>
        </p:blipFill>
        <p:spPr>
          <a:xfrm>
            <a:off x="1298600" y="2194151"/>
            <a:ext cx="6345901" cy="2422025"/>
          </a:xfrm>
          <a:prstGeom prst="rect">
            <a:avLst/>
          </a:prstGeom>
          <a:noFill/>
          <a:ln>
            <a:noFill/>
          </a:ln>
        </p:spPr>
      </p:pic>
      <p:sp>
        <p:nvSpPr>
          <p:cNvPr id="2152" name="Google Shape;2152;p162"/>
          <p:cNvSpPr txBox="1"/>
          <p:nvPr>
            <p:ph idx="3" type="body"/>
          </p:nvPr>
        </p:nvSpPr>
        <p:spPr>
          <a:xfrm>
            <a:off x="175" y="1374476"/>
            <a:ext cx="9144000" cy="819600"/>
          </a:xfrm>
          <a:prstGeom prst="rect">
            <a:avLst/>
          </a:prstGeom>
        </p:spPr>
        <p:txBody>
          <a:bodyPr anchorCtr="0" anchor="t" bIns="91425" lIns="457200" spcFirstLastPara="1" rIns="91425" wrap="square" tIns="91425">
            <a:noAutofit/>
          </a:bodyPr>
          <a:lstStyle/>
          <a:p>
            <a:pPr indent="-173990" lvl="0" marL="320040" rtl="0" algn="l">
              <a:lnSpc>
                <a:spcPct val="115000"/>
              </a:lnSpc>
              <a:spcBef>
                <a:spcPts val="0"/>
              </a:spcBef>
              <a:spcAft>
                <a:spcPts val="0"/>
              </a:spcAft>
              <a:buSzPts val="1300"/>
              <a:buChar char="●"/>
            </a:pPr>
            <a:r>
              <a:rPr lang="en" sz="1300"/>
              <a:t>The elbow method runs the K-means algorithm for a range of possibilities for </a:t>
            </a:r>
            <a:r>
              <a:rPr lang="en">
                <a:solidFill>
                  <a:schemeClr val="dk1"/>
                </a:solidFill>
                <a:latin typeface="Inconsolata SemiBold"/>
                <a:ea typeface="Inconsolata SemiBold"/>
                <a:cs typeface="Inconsolata SemiBold"/>
                <a:sym typeface="Inconsolata SemiBold"/>
              </a:rPr>
              <a:t>k</a:t>
            </a:r>
            <a:r>
              <a:rPr lang="en" sz="1300"/>
              <a:t>, or the number of clusters. </a:t>
            </a:r>
            <a:endParaRPr sz="1300"/>
          </a:p>
          <a:p>
            <a:pPr indent="-173990" lvl="0" marL="320040" rtl="0" algn="l">
              <a:lnSpc>
                <a:spcPct val="115000"/>
              </a:lnSpc>
              <a:spcBef>
                <a:spcPts val="0"/>
              </a:spcBef>
              <a:spcAft>
                <a:spcPts val="0"/>
              </a:spcAft>
              <a:buSzPts val="1300"/>
              <a:buChar char="●"/>
            </a:pPr>
            <a:r>
              <a:rPr lang="en" sz="1300"/>
              <a:t>The resulting elbow curve plots the number of clusters, x, versus an objective function called inertia.</a:t>
            </a:r>
            <a:endParaRPr sz="1300"/>
          </a:p>
        </p:txBody>
      </p:sp>
      <p:sp>
        <p:nvSpPr>
          <p:cNvPr id="2153" name="Google Shape;2153;p162"/>
          <p:cNvSpPr/>
          <p:nvPr/>
        </p:nvSpPr>
        <p:spPr>
          <a:xfrm rot="5400000">
            <a:off x="3441000" y="3222879"/>
            <a:ext cx="693900" cy="2847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62"/>
          <p:cNvSpPr txBox="1"/>
          <p:nvPr/>
        </p:nvSpPr>
        <p:spPr>
          <a:xfrm>
            <a:off x="3645600" y="2667850"/>
            <a:ext cx="1853100" cy="30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Roboto"/>
                <a:ea typeface="Roboto"/>
                <a:cs typeface="Roboto"/>
                <a:sym typeface="Roboto"/>
              </a:rPr>
              <a:t>Optimal value of k</a:t>
            </a:r>
            <a:endParaRPr b="1">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EDFC"/>
        </a:solidFill>
      </p:bgPr>
    </p:bg>
    <p:spTree>
      <p:nvGrpSpPr>
        <p:cNvPr id="2158" name="Shape 2158"/>
        <p:cNvGrpSpPr/>
        <p:nvPr/>
      </p:nvGrpSpPr>
      <p:grpSpPr>
        <a:xfrm>
          <a:off x="0" y="0"/>
          <a:ext cx="0" cy="0"/>
          <a:chOff x="0" y="0"/>
          <a:chExt cx="0" cy="0"/>
        </a:xfrm>
      </p:grpSpPr>
      <p:sp>
        <p:nvSpPr>
          <p:cNvPr id="2159" name="Google Shape;2159;p16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Elbow Curve</a:t>
            </a:r>
            <a:endParaRPr/>
          </a:p>
        </p:txBody>
      </p:sp>
      <p:sp>
        <p:nvSpPr>
          <p:cNvPr id="2160" name="Google Shape;2160;p1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b="1" lang="en">
                <a:highlight>
                  <a:srgbClr val="FFFF00"/>
                </a:highlight>
              </a:rPr>
              <a:t>elbow curve</a:t>
            </a:r>
            <a:r>
              <a:rPr lang="en"/>
              <a:t> is commonly used to figure out the best value of </a:t>
            </a:r>
            <a:r>
              <a:rPr lang="en" sz="2000">
                <a:solidFill>
                  <a:schemeClr val="dk1"/>
                </a:solidFill>
                <a:latin typeface="Inconsolata SemiBold"/>
                <a:ea typeface="Inconsolata SemiBold"/>
                <a:cs typeface="Inconsolata SemiBold"/>
                <a:sym typeface="Inconsolata SemiBold"/>
              </a:rPr>
              <a:t>k</a:t>
            </a:r>
            <a:r>
              <a:rPr lang="en"/>
              <a:t>. </a:t>
            </a:r>
            <a:br>
              <a:rPr lang="en"/>
            </a:br>
            <a:r>
              <a:rPr lang="en"/>
              <a:t>It is essentially used to determine the number of clusters at which the data points become tightly clustered.</a:t>
            </a:r>
            <a:endParaRPr/>
          </a:p>
        </p:txBody>
      </p:sp>
      <p:sp>
        <p:nvSpPr>
          <p:cNvPr id="2161" name="Google Shape;2161;p1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62" name="Google Shape;2162;p163"/>
          <p:cNvPicPr preferRelativeResize="0"/>
          <p:nvPr/>
        </p:nvPicPr>
        <p:blipFill>
          <a:blip r:embed="rId3">
            <a:alphaModFix/>
          </a:blip>
          <a:stretch>
            <a:fillRect/>
          </a:stretch>
        </p:blipFill>
        <p:spPr>
          <a:xfrm>
            <a:off x="968287" y="1744500"/>
            <a:ext cx="7207426" cy="3040625"/>
          </a:xfrm>
          <a:prstGeom prst="rect">
            <a:avLst/>
          </a:prstGeom>
          <a:noFill/>
          <a:ln>
            <a:noFill/>
          </a:ln>
          <a:effectLst>
            <a:outerShdw blurRad="57150" rotWithShape="0" algn="bl" dir="5400000" dist="19050">
              <a:srgbClr val="000000">
                <a:alpha val="50000"/>
              </a:srgbClr>
            </a:outerShdw>
          </a:effectLst>
        </p:spPr>
      </p:pic>
      <p:sp>
        <p:nvSpPr>
          <p:cNvPr id="2163" name="Google Shape;2163;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EDFC"/>
        </a:solidFill>
      </p:bgPr>
    </p:bg>
    <p:spTree>
      <p:nvGrpSpPr>
        <p:cNvPr id="2167" name="Shape 2167"/>
        <p:cNvGrpSpPr/>
        <p:nvPr/>
      </p:nvGrpSpPr>
      <p:grpSpPr>
        <a:xfrm>
          <a:off x="0" y="0"/>
          <a:ext cx="0" cy="0"/>
          <a:chOff x="0" y="0"/>
          <a:chExt cx="0" cy="0"/>
        </a:xfrm>
      </p:grpSpPr>
      <p:sp>
        <p:nvSpPr>
          <p:cNvPr id="2168" name="Google Shape;2168;p16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Elbow Curve</a:t>
            </a:r>
            <a:endParaRPr/>
          </a:p>
        </p:txBody>
      </p:sp>
      <p:sp>
        <p:nvSpPr>
          <p:cNvPr id="2169" name="Google Shape;2169;p1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 the elbow curve, the x-axis is the value of clusters, while the y-axis is a metric used to assess the value of </a:t>
            </a:r>
            <a:r>
              <a:rPr lang="en" sz="2000">
                <a:solidFill>
                  <a:schemeClr val="dk1"/>
                </a:solidFill>
                <a:latin typeface="Inconsolata SemiBold"/>
                <a:ea typeface="Inconsolata SemiBold"/>
                <a:cs typeface="Inconsolata SemiBold"/>
                <a:sym typeface="Inconsolata SemiBold"/>
              </a:rPr>
              <a:t>k</a:t>
            </a:r>
            <a:r>
              <a:rPr lang="en"/>
              <a:t>.</a:t>
            </a:r>
            <a:endParaRPr/>
          </a:p>
        </p:txBody>
      </p:sp>
      <p:sp>
        <p:nvSpPr>
          <p:cNvPr id="2170" name="Google Shape;2170;p1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71" name="Google Shape;2171;p164"/>
          <p:cNvPicPr preferRelativeResize="0"/>
          <p:nvPr/>
        </p:nvPicPr>
        <p:blipFill>
          <a:blip r:embed="rId3">
            <a:alphaModFix/>
          </a:blip>
          <a:stretch>
            <a:fillRect/>
          </a:stretch>
        </p:blipFill>
        <p:spPr>
          <a:xfrm>
            <a:off x="968287" y="1439700"/>
            <a:ext cx="7207426" cy="3040625"/>
          </a:xfrm>
          <a:prstGeom prst="rect">
            <a:avLst/>
          </a:prstGeom>
          <a:noFill/>
          <a:ln>
            <a:noFill/>
          </a:ln>
          <a:effectLst>
            <a:outerShdw blurRad="57150" rotWithShape="0" algn="bl" dir="5400000" dist="19050">
              <a:srgbClr val="000000">
                <a:alpha val="50000"/>
              </a:srgbClr>
            </a:outerShdw>
          </a:effectLst>
        </p:spPr>
      </p:pic>
      <p:sp>
        <p:nvSpPr>
          <p:cNvPr id="2172" name="Google Shape;2172;p164"/>
          <p:cNvSpPr txBox="1"/>
          <p:nvPr/>
        </p:nvSpPr>
        <p:spPr>
          <a:xfrm>
            <a:off x="993150" y="4513225"/>
            <a:ext cx="7297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x-axis</a:t>
            </a:r>
            <a:endParaRPr>
              <a:latin typeface="Roboto"/>
              <a:ea typeface="Roboto"/>
              <a:cs typeface="Roboto"/>
              <a:sym typeface="Roboto"/>
            </a:endParaRPr>
          </a:p>
        </p:txBody>
      </p:sp>
      <p:sp>
        <p:nvSpPr>
          <p:cNvPr id="2173" name="Google Shape;2173;p164"/>
          <p:cNvSpPr txBox="1"/>
          <p:nvPr/>
        </p:nvSpPr>
        <p:spPr>
          <a:xfrm rot="-5400000">
            <a:off x="-789125" y="2727475"/>
            <a:ext cx="305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y-axis</a:t>
            </a:r>
            <a:endParaRPr>
              <a:latin typeface="Roboto"/>
              <a:ea typeface="Roboto"/>
              <a:cs typeface="Roboto"/>
              <a:sym typeface="Roboto"/>
            </a:endParaRPr>
          </a:p>
        </p:txBody>
      </p:sp>
      <p:sp>
        <p:nvSpPr>
          <p:cNvPr id="2174" name="Google Shape;2174;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EDFC"/>
        </a:solidFill>
      </p:bgPr>
    </p:bg>
    <p:spTree>
      <p:nvGrpSpPr>
        <p:cNvPr id="2178" name="Shape 2178"/>
        <p:cNvGrpSpPr/>
        <p:nvPr/>
      </p:nvGrpSpPr>
      <p:grpSpPr>
        <a:xfrm>
          <a:off x="0" y="0"/>
          <a:ext cx="0" cy="0"/>
          <a:chOff x="0" y="0"/>
          <a:chExt cx="0" cy="0"/>
        </a:xfrm>
      </p:grpSpPr>
      <p:sp>
        <p:nvSpPr>
          <p:cNvPr id="2179" name="Google Shape;2179;p16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Elbow Curve</a:t>
            </a:r>
            <a:endParaRPr/>
          </a:p>
        </p:txBody>
      </p:sp>
      <p:sp>
        <p:nvSpPr>
          <p:cNvPr id="2180" name="Google Shape;2180;p1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b="1" lang="en">
                <a:highlight>
                  <a:srgbClr val="FFFF00"/>
                </a:highlight>
              </a:rPr>
              <a:t>inertia</a:t>
            </a:r>
            <a:r>
              <a:rPr lang="en"/>
              <a:t> is commonly used as an objective function. It is the sum of the squared distances of samples to their closest cluster center.</a:t>
            </a:r>
            <a:endParaRPr/>
          </a:p>
        </p:txBody>
      </p:sp>
      <p:sp>
        <p:nvSpPr>
          <p:cNvPr id="2181" name="Google Shape;2181;p1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82" name="Google Shape;2182;p165"/>
          <p:cNvPicPr preferRelativeResize="0"/>
          <p:nvPr/>
        </p:nvPicPr>
        <p:blipFill>
          <a:blip r:embed="rId3">
            <a:alphaModFix/>
          </a:blip>
          <a:stretch>
            <a:fillRect/>
          </a:stretch>
        </p:blipFill>
        <p:spPr>
          <a:xfrm>
            <a:off x="968287" y="1439700"/>
            <a:ext cx="7207426" cy="3040625"/>
          </a:xfrm>
          <a:prstGeom prst="rect">
            <a:avLst/>
          </a:prstGeom>
          <a:noFill/>
          <a:ln>
            <a:noFill/>
          </a:ln>
          <a:effectLst>
            <a:outerShdw blurRad="57150" rotWithShape="0" algn="bl" dir="5400000" dist="19050">
              <a:srgbClr val="000000">
                <a:alpha val="50000"/>
              </a:srgbClr>
            </a:outerShdw>
          </a:effectLst>
        </p:spPr>
      </p:pic>
      <p:sp>
        <p:nvSpPr>
          <p:cNvPr id="2183" name="Google Shape;2183;p165"/>
          <p:cNvSpPr txBox="1"/>
          <p:nvPr/>
        </p:nvSpPr>
        <p:spPr>
          <a:xfrm>
            <a:off x="993150" y="4513225"/>
            <a:ext cx="7297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x-axis</a:t>
            </a:r>
            <a:endParaRPr>
              <a:latin typeface="Roboto"/>
              <a:ea typeface="Roboto"/>
              <a:cs typeface="Roboto"/>
              <a:sym typeface="Roboto"/>
            </a:endParaRPr>
          </a:p>
        </p:txBody>
      </p:sp>
      <p:sp>
        <p:nvSpPr>
          <p:cNvPr id="2184" name="Google Shape;2184;p165"/>
          <p:cNvSpPr txBox="1"/>
          <p:nvPr/>
        </p:nvSpPr>
        <p:spPr>
          <a:xfrm rot="-5400000">
            <a:off x="-789125" y="2727475"/>
            <a:ext cx="305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y-axis</a:t>
            </a:r>
            <a:endParaRPr>
              <a:latin typeface="Roboto"/>
              <a:ea typeface="Roboto"/>
              <a:cs typeface="Roboto"/>
              <a:sym typeface="Roboto"/>
            </a:endParaRPr>
          </a:p>
        </p:txBody>
      </p:sp>
      <p:sp>
        <p:nvSpPr>
          <p:cNvPr id="2185" name="Google Shape;2185;p165"/>
          <p:cNvSpPr/>
          <p:nvPr/>
        </p:nvSpPr>
        <p:spPr>
          <a:xfrm>
            <a:off x="1055875" y="1536775"/>
            <a:ext cx="773700" cy="2289600"/>
          </a:xfrm>
          <a:prstGeom prst="rect">
            <a:avLst/>
          </a:prstGeom>
          <a:noFill/>
          <a:ln cap="flat" cmpd="sng" w="1143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EDFC"/>
        </a:solidFill>
      </p:bgPr>
    </p:bg>
    <p:spTree>
      <p:nvGrpSpPr>
        <p:cNvPr id="2190" name="Shape 2190"/>
        <p:cNvGrpSpPr/>
        <p:nvPr/>
      </p:nvGrpSpPr>
      <p:grpSpPr>
        <a:xfrm>
          <a:off x="0" y="0"/>
          <a:ext cx="0" cy="0"/>
          <a:chOff x="0" y="0"/>
          <a:chExt cx="0" cy="0"/>
        </a:xfrm>
      </p:grpSpPr>
      <p:sp>
        <p:nvSpPr>
          <p:cNvPr id="2191" name="Google Shape;2191;p16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Elbow Curve</a:t>
            </a:r>
            <a:endParaRPr/>
          </a:p>
        </p:txBody>
      </p:sp>
      <p:sp>
        <p:nvSpPr>
          <p:cNvPr id="2192" name="Google Shape;2192;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low inertia value means that the data points are tightly clustered around the cluster center.</a:t>
            </a:r>
            <a:endParaRPr/>
          </a:p>
        </p:txBody>
      </p:sp>
      <p:sp>
        <p:nvSpPr>
          <p:cNvPr id="2193" name="Google Shape;2193;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94" name="Google Shape;2194;p166"/>
          <p:cNvPicPr preferRelativeResize="0"/>
          <p:nvPr/>
        </p:nvPicPr>
        <p:blipFill>
          <a:blip r:embed="rId3">
            <a:alphaModFix/>
          </a:blip>
          <a:stretch>
            <a:fillRect/>
          </a:stretch>
        </p:blipFill>
        <p:spPr>
          <a:xfrm>
            <a:off x="968287" y="1439700"/>
            <a:ext cx="7207426" cy="3040625"/>
          </a:xfrm>
          <a:prstGeom prst="rect">
            <a:avLst/>
          </a:prstGeom>
          <a:noFill/>
          <a:ln>
            <a:noFill/>
          </a:ln>
          <a:effectLst>
            <a:outerShdw blurRad="57150" rotWithShape="0" algn="bl" dir="5400000" dist="19050">
              <a:srgbClr val="000000">
                <a:alpha val="50000"/>
              </a:srgbClr>
            </a:outerShdw>
          </a:effectLst>
        </p:spPr>
      </p:pic>
      <p:sp>
        <p:nvSpPr>
          <p:cNvPr id="2195" name="Google Shape;2195;p166"/>
          <p:cNvSpPr txBox="1"/>
          <p:nvPr/>
        </p:nvSpPr>
        <p:spPr>
          <a:xfrm>
            <a:off x="993150" y="4513225"/>
            <a:ext cx="7297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x-axis</a:t>
            </a:r>
            <a:endParaRPr>
              <a:latin typeface="Roboto"/>
              <a:ea typeface="Roboto"/>
              <a:cs typeface="Roboto"/>
              <a:sym typeface="Roboto"/>
            </a:endParaRPr>
          </a:p>
        </p:txBody>
      </p:sp>
      <p:sp>
        <p:nvSpPr>
          <p:cNvPr id="2196" name="Google Shape;2196;p166"/>
          <p:cNvSpPr txBox="1"/>
          <p:nvPr/>
        </p:nvSpPr>
        <p:spPr>
          <a:xfrm rot="-5400000">
            <a:off x="-789125" y="2727475"/>
            <a:ext cx="305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y-axis</a:t>
            </a:r>
            <a:endParaRPr>
              <a:latin typeface="Roboto"/>
              <a:ea typeface="Roboto"/>
              <a:cs typeface="Roboto"/>
              <a:sym typeface="Roboto"/>
            </a:endParaRPr>
          </a:p>
        </p:txBody>
      </p:sp>
      <p:sp>
        <p:nvSpPr>
          <p:cNvPr id="2197" name="Google Shape;2197;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3" name="Google Shape;2203;p1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Inertia involves complicated math, but it is basically a measure of how concentrated the elements are in a dataset.</a:t>
            </a:r>
            <a:endParaRPr/>
          </a:p>
        </p:txBody>
      </p:sp>
      <p:sp>
        <p:nvSpPr>
          <p:cNvPr id="2204" name="Google Shape;2204;p167"/>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5" name="Google Shape;2205;p1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Inertia</a:t>
            </a:r>
            <a:endParaRPr/>
          </a:p>
        </p:txBody>
      </p:sp>
      <p:sp>
        <p:nvSpPr>
          <p:cNvPr id="2206" name="Google Shape;2206;p167"/>
          <p:cNvSpPr txBox="1"/>
          <p:nvPr>
            <p:ph idx="2" type="subTitle"/>
          </p:nvPr>
        </p:nvSpPr>
        <p:spPr>
          <a:xfrm>
            <a:off x="-12300" y="2135850"/>
            <a:ext cx="4549200" cy="11706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1000"/>
              </a:spcAft>
              <a:buNone/>
            </a:pPr>
            <a:r>
              <a:rPr lang="en" sz="1800">
                <a:latin typeface="Roboto Light"/>
                <a:ea typeface="Roboto Light"/>
                <a:cs typeface="Roboto Light"/>
                <a:sym typeface="Roboto Light"/>
              </a:rPr>
              <a:t>Datasets with a high concentration of elements (where elements are tightly grouped together) </a:t>
            </a:r>
            <a:r>
              <a:rPr lang="en" sz="1800">
                <a:latin typeface="Roboto Light"/>
                <a:ea typeface="Roboto Light"/>
                <a:cs typeface="Roboto Light"/>
                <a:sym typeface="Roboto Light"/>
              </a:rPr>
              <a:t>have a </a:t>
            </a:r>
            <a:br>
              <a:rPr lang="en" sz="1800">
                <a:latin typeface="Roboto Light"/>
                <a:ea typeface="Roboto Light"/>
                <a:cs typeface="Roboto Light"/>
                <a:sym typeface="Roboto Light"/>
              </a:rPr>
            </a:br>
            <a:r>
              <a:rPr b="1" lang="en" sz="1800"/>
              <a:t>low</a:t>
            </a:r>
            <a:r>
              <a:rPr lang="en" sz="1800">
                <a:latin typeface="Roboto Light"/>
                <a:ea typeface="Roboto Light"/>
                <a:cs typeface="Roboto Light"/>
                <a:sym typeface="Roboto Light"/>
              </a:rPr>
              <a:t> </a:t>
            </a:r>
            <a:r>
              <a:rPr lang="en" sz="1800">
                <a:latin typeface="Roboto Light"/>
                <a:ea typeface="Roboto Light"/>
                <a:cs typeface="Roboto Light"/>
                <a:sym typeface="Roboto Light"/>
              </a:rPr>
              <a:t>inertia value. </a:t>
            </a:r>
            <a:endParaRPr sz="1400">
              <a:latin typeface="Roboto Medium"/>
              <a:ea typeface="Roboto Medium"/>
              <a:cs typeface="Roboto Medium"/>
              <a:sym typeface="Roboto Medium"/>
            </a:endParaRPr>
          </a:p>
        </p:txBody>
      </p:sp>
      <p:sp>
        <p:nvSpPr>
          <p:cNvPr id="2207" name="Google Shape;2207;p167"/>
          <p:cNvSpPr txBox="1"/>
          <p:nvPr>
            <p:ph idx="3" type="subTitle"/>
          </p:nvPr>
        </p:nvSpPr>
        <p:spPr>
          <a:xfrm>
            <a:off x="4466800" y="2138100"/>
            <a:ext cx="4689600" cy="959400"/>
          </a:xfrm>
          <a:prstGeom prst="rect">
            <a:avLst/>
          </a:prstGeom>
        </p:spPr>
        <p:txBody>
          <a:bodyPr anchorCtr="0" anchor="t" bIns="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Datasets with a low concentration of elements (where elements are spread out) </a:t>
            </a:r>
            <a:r>
              <a:rPr lang="en" sz="1800">
                <a:solidFill>
                  <a:schemeClr val="dk1"/>
                </a:solidFill>
                <a:latin typeface="Roboto Light"/>
                <a:ea typeface="Roboto Light"/>
                <a:cs typeface="Roboto Light"/>
                <a:sym typeface="Roboto Light"/>
              </a:rPr>
              <a:t>have a </a:t>
            </a:r>
            <a:r>
              <a:rPr b="1" lang="en" sz="1800">
                <a:solidFill>
                  <a:schemeClr val="dk1"/>
                </a:solidFill>
              </a:rPr>
              <a:t>high</a:t>
            </a:r>
            <a:r>
              <a:rPr lang="en" sz="1800">
                <a:solidFill>
                  <a:schemeClr val="dk1"/>
                </a:solidFill>
                <a:latin typeface="Roboto Light"/>
                <a:ea typeface="Roboto Light"/>
                <a:cs typeface="Roboto Light"/>
                <a:sym typeface="Roboto Light"/>
              </a:rPr>
              <a:t> </a:t>
            </a:r>
            <a:r>
              <a:rPr lang="en" sz="1800">
                <a:solidFill>
                  <a:schemeClr val="dk1"/>
                </a:solidFill>
                <a:latin typeface="Roboto Light"/>
                <a:ea typeface="Roboto Light"/>
                <a:cs typeface="Roboto Light"/>
                <a:sym typeface="Roboto Light"/>
              </a:rPr>
              <a:t>inertia value. </a:t>
            </a:r>
            <a:endParaRPr sz="1400">
              <a:solidFill>
                <a:schemeClr val="dk1"/>
              </a:solidFill>
              <a:latin typeface="Roboto Medium"/>
              <a:ea typeface="Roboto Medium"/>
              <a:cs typeface="Roboto Medium"/>
              <a:sym typeface="Roboto Medium"/>
            </a:endParaRPr>
          </a:p>
          <a:p>
            <a:pPr indent="0" lvl="0" marL="0" rtl="0" algn="l">
              <a:spcBef>
                <a:spcPts val="1000"/>
              </a:spcBef>
              <a:spcAft>
                <a:spcPts val="0"/>
              </a:spcAft>
              <a:buNone/>
            </a:pPr>
            <a:r>
              <a:t/>
            </a:r>
            <a:endParaRPr/>
          </a:p>
        </p:txBody>
      </p:sp>
      <p:sp>
        <p:nvSpPr>
          <p:cNvPr id="2208" name="Google Shape;2208;p167"/>
          <p:cNvSpPr txBox="1"/>
          <p:nvPr>
            <p:ph idx="4" type="subTitle"/>
          </p:nvPr>
        </p:nvSpPr>
        <p:spPr>
          <a:xfrm>
            <a:off x="457150" y="1433138"/>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t>High concentration</a:t>
            </a:r>
            <a:endParaRPr/>
          </a:p>
        </p:txBody>
      </p:sp>
      <p:sp>
        <p:nvSpPr>
          <p:cNvPr id="2209" name="Google Shape;2209;p167"/>
          <p:cNvSpPr txBox="1"/>
          <p:nvPr>
            <p:ph idx="5" type="subTitle"/>
          </p:nvPr>
        </p:nvSpPr>
        <p:spPr>
          <a:xfrm>
            <a:off x="4876750" y="1416600"/>
            <a:ext cx="3848100" cy="476700"/>
          </a:xfrm>
          <a:prstGeom prst="rect">
            <a:avLst/>
          </a:prstGeom>
        </p:spPr>
        <p:txBody>
          <a:bodyPr anchorCtr="0" anchor="t" bIns="0" lIns="182875" spcFirstLastPara="1" rIns="0" wrap="square" tIns="91425">
            <a:noAutofit/>
          </a:bodyPr>
          <a:lstStyle/>
          <a:p>
            <a:pPr indent="0" lvl="0" marL="0" rtl="0" algn="l">
              <a:spcBef>
                <a:spcPts val="0"/>
              </a:spcBef>
              <a:spcAft>
                <a:spcPts val="0"/>
              </a:spcAft>
              <a:buNone/>
            </a:pPr>
            <a:r>
              <a:rPr lang="en">
                <a:solidFill>
                  <a:schemeClr val="lt1"/>
                </a:solidFill>
              </a:rPr>
              <a:t>Low concentration</a:t>
            </a:r>
            <a:endParaRPr/>
          </a:p>
        </p:txBody>
      </p:sp>
      <p:sp>
        <p:nvSpPr>
          <p:cNvPr id="2210" name="Google Shape;2210;p167"/>
          <p:cNvSpPr/>
          <p:nvPr/>
        </p:nvSpPr>
        <p:spPr>
          <a:xfrm>
            <a:off x="457150" y="3532450"/>
            <a:ext cx="3848100" cy="8394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This means that there is a small standard deviation for the elements in the cluster relative to the cluster mean value.</a:t>
            </a:r>
            <a:endParaRPr/>
          </a:p>
        </p:txBody>
      </p:sp>
      <p:sp>
        <p:nvSpPr>
          <p:cNvPr id="2211" name="Google Shape;2211;p167"/>
          <p:cNvSpPr/>
          <p:nvPr/>
        </p:nvSpPr>
        <p:spPr>
          <a:xfrm>
            <a:off x="4943425" y="3532450"/>
            <a:ext cx="3733800" cy="839400"/>
          </a:xfrm>
          <a:prstGeom prst="roundRect">
            <a:avLst>
              <a:gd fmla="val 16667" name="adj"/>
            </a:avLst>
          </a:prstGeom>
          <a:solidFill>
            <a:srgbClr val="F2F5F9"/>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This means that there is a high standard deviation for the elements in the cluster relative to the cluster mean value.</a:t>
            </a:r>
            <a:endParaRPr>
              <a:solidFill>
                <a:schemeClr val="dk1"/>
              </a:solidFill>
              <a:latin typeface="Roboto Medium"/>
              <a:ea typeface="Roboto Medium"/>
              <a:cs typeface="Roboto Medium"/>
              <a:sym typeface="Roboto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168"/>
          <p:cNvSpPr/>
          <p:nvPr/>
        </p:nvSpPr>
        <p:spPr>
          <a:xfrm>
            <a:off x="-12300" y="50"/>
            <a:ext cx="91563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8" name="Google Shape;2218;p1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219" name="Google Shape;2219;p168"/>
          <p:cNvGraphicFramePr/>
          <p:nvPr/>
        </p:nvGraphicFramePr>
        <p:xfrm>
          <a:off x="5065700" y="1214250"/>
          <a:ext cx="3000000" cy="3000000"/>
        </p:xfrm>
        <a:graphic>
          <a:graphicData uri="http://schemas.openxmlformats.org/drawingml/2006/table">
            <a:tbl>
              <a:tblPr>
                <a:noFill/>
                <a:tableStyleId>{A913D3AF-BEC6-4B5B-8920-29803A8CF9CC}</a:tableStyleId>
              </a:tblPr>
              <a:tblGrid>
                <a:gridCol w="3870600"/>
              </a:tblGrid>
              <a:tr h="3474950">
                <a:tc>
                  <a:txBody>
                    <a:bodyPr/>
                    <a:lstStyle/>
                    <a:p>
                      <a:pPr indent="0" lvl="0" marL="0" rtl="0" algn="l">
                        <a:spcBef>
                          <a:spcPts val="0"/>
                        </a:spcBef>
                        <a:spcAft>
                          <a:spcPts val="0"/>
                        </a:spcAft>
                        <a:buNone/>
                      </a:pPr>
                      <a:r>
                        <a:t/>
                      </a:r>
                      <a:endParaRPr/>
                    </a:p>
                  </a:txBody>
                  <a:tcPr marT="91425" marB="91425" marR="91425" marL="91425">
                    <a:lnL cap="flat" cmpd="sng" w="9525">
                      <a:solidFill>
                        <a:srgbClr val="2F2F2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2F2F2F"/>
                      </a:solidFill>
                      <a:prstDash val="solid"/>
                      <a:round/>
                      <a:headEnd len="sm" w="sm" type="none"/>
                      <a:tailEnd len="sm" w="sm" type="none"/>
                    </a:lnB>
                  </a:tcPr>
                </a:tc>
              </a:tr>
            </a:tbl>
          </a:graphicData>
        </a:graphic>
      </p:graphicFrame>
      <p:sp>
        <p:nvSpPr>
          <p:cNvPr id="2220" name="Google Shape;2220;p168"/>
          <p:cNvSpPr/>
          <p:nvPr/>
        </p:nvSpPr>
        <p:spPr>
          <a:xfrm>
            <a:off x="5369700" y="2715625"/>
            <a:ext cx="1756200" cy="1756200"/>
          </a:xfrm>
          <a:prstGeom prst="ellipse">
            <a:avLst/>
          </a:prstGeom>
          <a:noFill/>
          <a:ln cap="flat" cmpd="sng" w="19050">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221" name="Google Shape;2221;p168"/>
          <p:cNvGraphicFramePr/>
          <p:nvPr/>
        </p:nvGraphicFramePr>
        <p:xfrm>
          <a:off x="225900" y="1214250"/>
          <a:ext cx="3000000" cy="3000000"/>
        </p:xfrm>
        <a:graphic>
          <a:graphicData uri="http://schemas.openxmlformats.org/drawingml/2006/table">
            <a:tbl>
              <a:tblPr>
                <a:noFill/>
                <a:tableStyleId>{A913D3AF-BEC6-4B5B-8920-29803A8CF9CC}</a:tableStyleId>
              </a:tblPr>
              <a:tblGrid>
                <a:gridCol w="3870600"/>
              </a:tblGrid>
              <a:tr h="3474950">
                <a:tc>
                  <a:txBody>
                    <a:bodyPr/>
                    <a:lstStyle/>
                    <a:p>
                      <a:pPr indent="0" lvl="0" marL="0" rtl="0" algn="l">
                        <a:spcBef>
                          <a:spcPts val="0"/>
                        </a:spcBef>
                        <a:spcAft>
                          <a:spcPts val="0"/>
                        </a:spcAft>
                        <a:buNone/>
                      </a:pPr>
                      <a:r>
                        <a:t/>
                      </a:r>
                      <a:endParaRPr/>
                    </a:p>
                  </a:txBody>
                  <a:tcPr marT="91425" marB="91425" marR="91425" marL="91425">
                    <a:lnL cap="flat" cmpd="sng" w="9525">
                      <a:solidFill>
                        <a:srgbClr val="2F2F2F"/>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9525">
                      <a:solidFill>
                        <a:srgbClr val="2F2F2F"/>
                      </a:solidFill>
                      <a:prstDash val="solid"/>
                      <a:round/>
                      <a:headEnd len="sm" w="sm" type="none"/>
                      <a:tailEnd len="sm" w="sm" type="none"/>
                    </a:lnB>
                  </a:tcPr>
                </a:tc>
              </a:tr>
            </a:tbl>
          </a:graphicData>
        </a:graphic>
      </p:graphicFrame>
      <p:sp>
        <p:nvSpPr>
          <p:cNvPr id="2222" name="Google Shape;2222;p168"/>
          <p:cNvSpPr/>
          <p:nvPr/>
        </p:nvSpPr>
        <p:spPr>
          <a:xfrm>
            <a:off x="624150" y="3110100"/>
            <a:ext cx="628500" cy="628500"/>
          </a:xfrm>
          <a:prstGeom prst="ellipse">
            <a:avLst/>
          </a:prstGeom>
          <a:noFill/>
          <a:ln cap="flat" cmpd="sng" w="19050">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68"/>
          <p:cNvSpPr/>
          <p:nvPr/>
        </p:nvSpPr>
        <p:spPr>
          <a:xfrm>
            <a:off x="1648875" y="2109775"/>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68"/>
          <p:cNvSpPr/>
          <p:nvPr/>
        </p:nvSpPr>
        <p:spPr>
          <a:xfrm>
            <a:off x="1810800" y="2181200"/>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68"/>
          <p:cNvSpPr/>
          <p:nvPr/>
        </p:nvSpPr>
        <p:spPr>
          <a:xfrm>
            <a:off x="1953675" y="2272700"/>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68"/>
          <p:cNvSpPr/>
          <p:nvPr/>
        </p:nvSpPr>
        <p:spPr>
          <a:xfrm>
            <a:off x="2006050" y="2420325"/>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68"/>
          <p:cNvSpPr/>
          <p:nvPr/>
        </p:nvSpPr>
        <p:spPr>
          <a:xfrm>
            <a:off x="1902300" y="2539400"/>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68"/>
          <p:cNvSpPr/>
          <p:nvPr/>
        </p:nvSpPr>
        <p:spPr>
          <a:xfrm>
            <a:off x="1696500" y="2491775"/>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68"/>
          <p:cNvSpPr/>
          <p:nvPr/>
        </p:nvSpPr>
        <p:spPr>
          <a:xfrm>
            <a:off x="1740375" y="2336488"/>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68"/>
          <p:cNvSpPr/>
          <p:nvPr/>
        </p:nvSpPr>
        <p:spPr>
          <a:xfrm>
            <a:off x="1605000" y="2306025"/>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68"/>
          <p:cNvSpPr/>
          <p:nvPr/>
        </p:nvSpPr>
        <p:spPr>
          <a:xfrm>
            <a:off x="1092675" y="321567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68"/>
          <p:cNvSpPr/>
          <p:nvPr/>
        </p:nvSpPr>
        <p:spPr>
          <a:xfrm>
            <a:off x="892650" y="317282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68"/>
          <p:cNvSpPr/>
          <p:nvPr/>
        </p:nvSpPr>
        <p:spPr>
          <a:xfrm>
            <a:off x="711675" y="3287100"/>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68"/>
          <p:cNvSpPr/>
          <p:nvPr/>
        </p:nvSpPr>
        <p:spPr>
          <a:xfrm>
            <a:off x="849800" y="340617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68"/>
          <p:cNvSpPr/>
          <p:nvPr/>
        </p:nvSpPr>
        <p:spPr>
          <a:xfrm>
            <a:off x="1001175" y="3378600"/>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68"/>
          <p:cNvSpPr/>
          <p:nvPr/>
        </p:nvSpPr>
        <p:spPr>
          <a:xfrm>
            <a:off x="909675" y="352522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68"/>
          <p:cNvSpPr/>
          <p:nvPr/>
        </p:nvSpPr>
        <p:spPr>
          <a:xfrm>
            <a:off x="803175" y="357762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68"/>
          <p:cNvSpPr/>
          <p:nvPr/>
        </p:nvSpPr>
        <p:spPr>
          <a:xfrm>
            <a:off x="673575" y="3470100"/>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68"/>
          <p:cNvSpPr/>
          <p:nvPr/>
        </p:nvSpPr>
        <p:spPr>
          <a:xfrm>
            <a:off x="1636925" y="2037525"/>
            <a:ext cx="628500" cy="6285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0" name="Google Shape;2240;p168"/>
          <p:cNvCxnSpPr/>
          <p:nvPr/>
        </p:nvCxnSpPr>
        <p:spPr>
          <a:xfrm rot="10800000">
            <a:off x="1941425" y="2351775"/>
            <a:ext cx="324000" cy="0"/>
          </a:xfrm>
          <a:prstGeom prst="straightConnector1">
            <a:avLst/>
          </a:prstGeom>
          <a:noFill/>
          <a:ln cap="flat" cmpd="sng" w="9525">
            <a:solidFill>
              <a:schemeClr val="accent3"/>
            </a:solidFill>
            <a:prstDash val="solid"/>
            <a:round/>
            <a:headEnd len="med" w="med" type="none"/>
            <a:tailEnd len="med" w="med" type="none"/>
          </a:ln>
        </p:spPr>
      </p:cxnSp>
      <p:cxnSp>
        <p:nvCxnSpPr>
          <p:cNvPr id="2241" name="Google Shape;2241;p168"/>
          <p:cNvCxnSpPr/>
          <p:nvPr/>
        </p:nvCxnSpPr>
        <p:spPr>
          <a:xfrm rot="10800000">
            <a:off x="923544" y="3424350"/>
            <a:ext cx="324000" cy="0"/>
          </a:xfrm>
          <a:prstGeom prst="straightConnector1">
            <a:avLst/>
          </a:prstGeom>
          <a:noFill/>
          <a:ln cap="flat" cmpd="sng" w="9525">
            <a:solidFill>
              <a:schemeClr val="accent3"/>
            </a:solidFill>
            <a:prstDash val="solid"/>
            <a:round/>
            <a:headEnd len="med" w="med" type="none"/>
            <a:tailEnd len="med" w="med" type="none"/>
          </a:ln>
        </p:spPr>
      </p:cxnSp>
      <p:sp>
        <p:nvSpPr>
          <p:cNvPr id="2242" name="Google Shape;2242;p168"/>
          <p:cNvSpPr/>
          <p:nvPr/>
        </p:nvSpPr>
        <p:spPr>
          <a:xfrm>
            <a:off x="6775275" y="2098425"/>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68"/>
          <p:cNvSpPr/>
          <p:nvPr/>
        </p:nvSpPr>
        <p:spPr>
          <a:xfrm>
            <a:off x="6919150" y="2458425"/>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68"/>
          <p:cNvSpPr/>
          <p:nvPr/>
        </p:nvSpPr>
        <p:spPr>
          <a:xfrm>
            <a:off x="7046750" y="2488900"/>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68"/>
          <p:cNvSpPr/>
          <p:nvPr/>
        </p:nvSpPr>
        <p:spPr>
          <a:xfrm>
            <a:off x="7451550" y="2891700"/>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68"/>
          <p:cNvSpPr/>
          <p:nvPr/>
        </p:nvSpPr>
        <p:spPr>
          <a:xfrm>
            <a:off x="6653475" y="2749450"/>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68"/>
          <p:cNvSpPr/>
          <p:nvPr/>
        </p:nvSpPr>
        <p:spPr>
          <a:xfrm>
            <a:off x="7201175" y="2664225"/>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68"/>
          <p:cNvSpPr/>
          <p:nvPr/>
        </p:nvSpPr>
        <p:spPr>
          <a:xfrm>
            <a:off x="7010650" y="2644163"/>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68"/>
          <p:cNvSpPr/>
          <p:nvPr/>
        </p:nvSpPr>
        <p:spPr>
          <a:xfrm>
            <a:off x="7083825" y="3191850"/>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68"/>
          <p:cNvSpPr/>
          <p:nvPr/>
        </p:nvSpPr>
        <p:spPr>
          <a:xfrm>
            <a:off x="6019050" y="341672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68"/>
          <p:cNvSpPr/>
          <p:nvPr/>
        </p:nvSpPr>
        <p:spPr>
          <a:xfrm>
            <a:off x="5804725" y="336807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68"/>
          <p:cNvSpPr/>
          <p:nvPr/>
        </p:nvSpPr>
        <p:spPr>
          <a:xfrm>
            <a:off x="6149650" y="3531000"/>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68"/>
          <p:cNvSpPr/>
          <p:nvPr/>
        </p:nvSpPr>
        <p:spPr>
          <a:xfrm>
            <a:off x="6110550" y="3714000"/>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68"/>
          <p:cNvSpPr/>
          <p:nvPr/>
        </p:nvSpPr>
        <p:spPr>
          <a:xfrm>
            <a:off x="5979950" y="3622500"/>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68"/>
          <p:cNvSpPr/>
          <p:nvPr/>
        </p:nvSpPr>
        <p:spPr>
          <a:xfrm>
            <a:off x="6775275" y="4068150"/>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68"/>
          <p:cNvSpPr/>
          <p:nvPr/>
        </p:nvSpPr>
        <p:spPr>
          <a:xfrm>
            <a:off x="5762900" y="386812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68"/>
          <p:cNvSpPr/>
          <p:nvPr/>
        </p:nvSpPr>
        <p:spPr>
          <a:xfrm>
            <a:off x="6241150" y="365007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68"/>
          <p:cNvSpPr/>
          <p:nvPr/>
        </p:nvSpPr>
        <p:spPr>
          <a:xfrm>
            <a:off x="6272475" y="410452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68"/>
          <p:cNvSpPr/>
          <p:nvPr/>
        </p:nvSpPr>
        <p:spPr>
          <a:xfrm>
            <a:off x="6332650" y="350822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68"/>
          <p:cNvSpPr/>
          <p:nvPr/>
        </p:nvSpPr>
        <p:spPr>
          <a:xfrm>
            <a:off x="6404800" y="336807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68"/>
          <p:cNvSpPr/>
          <p:nvPr/>
        </p:nvSpPr>
        <p:spPr>
          <a:xfrm>
            <a:off x="6202050" y="3306150"/>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68"/>
          <p:cNvSpPr/>
          <p:nvPr/>
        </p:nvSpPr>
        <p:spPr>
          <a:xfrm>
            <a:off x="6149650" y="294897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68"/>
          <p:cNvSpPr/>
          <p:nvPr/>
        </p:nvSpPr>
        <p:spPr>
          <a:xfrm>
            <a:off x="6332650" y="304047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68"/>
          <p:cNvSpPr/>
          <p:nvPr/>
        </p:nvSpPr>
        <p:spPr>
          <a:xfrm>
            <a:off x="5979950" y="3131975"/>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68"/>
          <p:cNvSpPr/>
          <p:nvPr/>
        </p:nvSpPr>
        <p:spPr>
          <a:xfrm>
            <a:off x="6332650" y="2749450"/>
            <a:ext cx="91500" cy="915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68"/>
          <p:cNvSpPr/>
          <p:nvPr/>
        </p:nvSpPr>
        <p:spPr>
          <a:xfrm>
            <a:off x="6919150" y="3011400"/>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68"/>
          <p:cNvSpPr/>
          <p:nvPr/>
        </p:nvSpPr>
        <p:spPr>
          <a:xfrm>
            <a:off x="7201175" y="2983200"/>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68"/>
          <p:cNvSpPr/>
          <p:nvPr/>
        </p:nvSpPr>
        <p:spPr>
          <a:xfrm>
            <a:off x="6955250" y="2262175"/>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68"/>
          <p:cNvSpPr/>
          <p:nvPr/>
        </p:nvSpPr>
        <p:spPr>
          <a:xfrm>
            <a:off x="7102150" y="2333600"/>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68"/>
          <p:cNvSpPr/>
          <p:nvPr/>
        </p:nvSpPr>
        <p:spPr>
          <a:xfrm>
            <a:off x="7261050" y="2425100"/>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68"/>
          <p:cNvSpPr/>
          <p:nvPr/>
        </p:nvSpPr>
        <p:spPr>
          <a:xfrm>
            <a:off x="7318200" y="2549925"/>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68"/>
          <p:cNvSpPr/>
          <p:nvPr/>
        </p:nvSpPr>
        <p:spPr>
          <a:xfrm>
            <a:off x="7770625" y="2366925"/>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68"/>
          <p:cNvSpPr/>
          <p:nvPr/>
        </p:nvSpPr>
        <p:spPr>
          <a:xfrm>
            <a:off x="7384875" y="1869825"/>
            <a:ext cx="91500" cy="915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68"/>
          <p:cNvSpPr/>
          <p:nvPr/>
        </p:nvSpPr>
        <p:spPr>
          <a:xfrm>
            <a:off x="6515650" y="1838925"/>
            <a:ext cx="1513500" cy="1513500"/>
          </a:xfrm>
          <a:prstGeom prst="ellipse">
            <a:avLst/>
          </a:prstGeom>
          <a:noFill/>
          <a:ln cap="flat" cmpd="sng" w="19050">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5" name="Google Shape;2275;p168"/>
          <p:cNvCxnSpPr/>
          <p:nvPr/>
        </p:nvCxnSpPr>
        <p:spPr>
          <a:xfrm rot="10800000">
            <a:off x="6202050" y="3553975"/>
            <a:ext cx="927000" cy="0"/>
          </a:xfrm>
          <a:prstGeom prst="straightConnector1">
            <a:avLst/>
          </a:prstGeom>
          <a:noFill/>
          <a:ln cap="flat" cmpd="sng" w="9525">
            <a:solidFill>
              <a:schemeClr val="accent3"/>
            </a:solidFill>
            <a:prstDash val="solid"/>
            <a:round/>
            <a:headEnd len="med" w="med" type="none"/>
            <a:tailEnd len="med" w="med" type="none"/>
          </a:ln>
        </p:spPr>
      </p:cxnSp>
      <p:cxnSp>
        <p:nvCxnSpPr>
          <p:cNvPr id="2276" name="Google Shape;2276;p168"/>
          <p:cNvCxnSpPr/>
          <p:nvPr/>
        </p:nvCxnSpPr>
        <p:spPr>
          <a:xfrm rot="10800000">
            <a:off x="7231450" y="2595675"/>
            <a:ext cx="797700" cy="0"/>
          </a:xfrm>
          <a:prstGeom prst="straightConnector1">
            <a:avLst/>
          </a:prstGeom>
          <a:noFill/>
          <a:ln cap="flat" cmpd="sng" w="9525">
            <a:solidFill>
              <a:schemeClr val="accent3"/>
            </a:solidFill>
            <a:prstDash val="solid"/>
            <a:round/>
            <a:headEnd len="med" w="med" type="none"/>
            <a:tailEnd len="med" w="med" type="none"/>
          </a:ln>
        </p:spPr>
      </p:cxnSp>
      <p:pic>
        <p:nvPicPr>
          <p:cNvPr id="2277" name="Google Shape;2277;p168"/>
          <p:cNvPicPr preferRelativeResize="0"/>
          <p:nvPr/>
        </p:nvPicPr>
        <p:blipFill>
          <a:blip r:embed="rId3">
            <a:alphaModFix/>
          </a:blip>
          <a:stretch>
            <a:fillRect/>
          </a:stretch>
        </p:blipFill>
        <p:spPr>
          <a:xfrm>
            <a:off x="4196600" y="190400"/>
            <a:ext cx="827475" cy="4724501"/>
          </a:xfrm>
          <a:prstGeom prst="rect">
            <a:avLst/>
          </a:prstGeom>
          <a:noFill/>
          <a:ln>
            <a:noFill/>
          </a:ln>
        </p:spPr>
      </p:pic>
      <p:sp>
        <p:nvSpPr>
          <p:cNvPr id="2278" name="Google Shape;2278;p168"/>
          <p:cNvSpPr/>
          <p:nvPr/>
        </p:nvSpPr>
        <p:spPr>
          <a:xfrm>
            <a:off x="4251960" y="692500"/>
            <a:ext cx="556500" cy="5565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vs.</a:t>
            </a:r>
            <a:endParaRPr sz="1800">
              <a:solidFill>
                <a:srgbClr val="FFFFFF"/>
              </a:solidFill>
              <a:latin typeface="Roboto"/>
              <a:ea typeface="Roboto"/>
              <a:cs typeface="Roboto"/>
              <a:sym typeface="Roboto"/>
            </a:endParaRPr>
          </a:p>
        </p:txBody>
      </p:sp>
      <p:sp>
        <p:nvSpPr>
          <p:cNvPr id="2279" name="Google Shape;2279;p168"/>
          <p:cNvSpPr/>
          <p:nvPr/>
        </p:nvSpPr>
        <p:spPr>
          <a:xfrm>
            <a:off x="0" y="941150"/>
            <a:ext cx="324000" cy="74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68"/>
          <p:cNvSpPr/>
          <p:nvPr/>
        </p:nvSpPr>
        <p:spPr>
          <a:xfrm>
            <a:off x="4899325" y="941150"/>
            <a:ext cx="324000" cy="74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68"/>
          <p:cNvSpPr/>
          <p:nvPr/>
        </p:nvSpPr>
        <p:spPr>
          <a:xfrm>
            <a:off x="457177" y="430700"/>
            <a:ext cx="3243600" cy="4767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oboto Medium"/>
                <a:ea typeface="Roboto Medium"/>
                <a:cs typeface="Roboto Medium"/>
                <a:sym typeface="Roboto Medium"/>
              </a:rPr>
              <a:t>Low Inertia</a:t>
            </a:r>
            <a:endParaRPr sz="2000">
              <a:latin typeface="Roboto Medium"/>
              <a:ea typeface="Roboto Medium"/>
              <a:cs typeface="Roboto Medium"/>
              <a:sym typeface="Roboto Medium"/>
            </a:endParaRPr>
          </a:p>
        </p:txBody>
      </p:sp>
      <p:sp>
        <p:nvSpPr>
          <p:cNvPr id="2282" name="Google Shape;2282;p168"/>
          <p:cNvSpPr/>
          <p:nvPr/>
        </p:nvSpPr>
        <p:spPr>
          <a:xfrm rot="10800000">
            <a:off x="593369" y="819488"/>
            <a:ext cx="261029" cy="144694"/>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68"/>
          <p:cNvSpPr txBox="1"/>
          <p:nvPr/>
        </p:nvSpPr>
        <p:spPr>
          <a:xfrm>
            <a:off x="357400" y="955950"/>
            <a:ext cx="3672900" cy="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Radius of circle is small = </a:t>
            </a:r>
            <a:br>
              <a:rPr lang="en">
                <a:latin typeface="Roboto"/>
                <a:ea typeface="Roboto"/>
                <a:cs typeface="Roboto"/>
                <a:sym typeface="Roboto"/>
              </a:rPr>
            </a:br>
            <a:r>
              <a:rPr lang="en">
                <a:latin typeface="Roboto"/>
                <a:ea typeface="Roboto"/>
                <a:cs typeface="Roboto"/>
                <a:sym typeface="Roboto"/>
              </a:rPr>
              <a:t>small standard deviation from cluster mean</a:t>
            </a:r>
            <a:endParaRPr>
              <a:latin typeface="Roboto"/>
              <a:ea typeface="Roboto"/>
              <a:cs typeface="Roboto"/>
              <a:sym typeface="Roboto"/>
            </a:endParaRPr>
          </a:p>
        </p:txBody>
      </p:sp>
      <p:sp>
        <p:nvSpPr>
          <p:cNvPr id="2284" name="Google Shape;2284;p168"/>
          <p:cNvSpPr txBox="1"/>
          <p:nvPr/>
        </p:nvSpPr>
        <p:spPr>
          <a:xfrm>
            <a:off x="5314200" y="974075"/>
            <a:ext cx="3622200" cy="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Radius of circle is large = </a:t>
            </a:r>
            <a:br>
              <a:rPr lang="en">
                <a:latin typeface="Roboto"/>
                <a:ea typeface="Roboto"/>
                <a:cs typeface="Roboto"/>
                <a:sym typeface="Roboto"/>
              </a:rPr>
            </a:br>
            <a:r>
              <a:rPr lang="en">
                <a:latin typeface="Roboto"/>
                <a:ea typeface="Roboto"/>
                <a:cs typeface="Roboto"/>
                <a:sym typeface="Roboto"/>
              </a:rPr>
              <a:t>large standard deviation from cluster mean</a:t>
            </a:r>
            <a:endParaRPr>
              <a:latin typeface="Roboto"/>
              <a:ea typeface="Roboto"/>
              <a:cs typeface="Roboto"/>
              <a:sym typeface="Roboto"/>
            </a:endParaRPr>
          </a:p>
        </p:txBody>
      </p:sp>
      <p:sp>
        <p:nvSpPr>
          <p:cNvPr id="2285" name="Google Shape;2285;p168"/>
          <p:cNvSpPr/>
          <p:nvPr/>
        </p:nvSpPr>
        <p:spPr>
          <a:xfrm>
            <a:off x="5359752" y="437325"/>
            <a:ext cx="3243600" cy="4767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Medium"/>
                <a:ea typeface="Roboto Medium"/>
                <a:cs typeface="Roboto Medium"/>
                <a:sym typeface="Roboto Medium"/>
              </a:rPr>
              <a:t>High Inertia</a:t>
            </a:r>
            <a:endParaRPr sz="2000">
              <a:solidFill>
                <a:srgbClr val="FFFFFF"/>
              </a:solidFill>
              <a:latin typeface="Roboto Medium"/>
              <a:ea typeface="Roboto Medium"/>
              <a:cs typeface="Roboto Medium"/>
              <a:sym typeface="Roboto Medium"/>
            </a:endParaRPr>
          </a:p>
        </p:txBody>
      </p:sp>
      <p:sp>
        <p:nvSpPr>
          <p:cNvPr id="2286" name="Google Shape;2286;p168"/>
          <p:cNvSpPr/>
          <p:nvPr/>
        </p:nvSpPr>
        <p:spPr>
          <a:xfrm rot="10800000">
            <a:off x="5495944" y="826113"/>
            <a:ext cx="261029" cy="144694"/>
          </a:xfrm>
          <a:prstGeom prst="flowChartExtra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EDFC"/>
        </a:solidFill>
      </p:bgPr>
    </p:bg>
    <p:spTree>
      <p:nvGrpSpPr>
        <p:cNvPr id="2290" name="Shape 2290"/>
        <p:cNvGrpSpPr/>
        <p:nvPr/>
      </p:nvGrpSpPr>
      <p:grpSpPr>
        <a:xfrm>
          <a:off x="0" y="0"/>
          <a:ext cx="0" cy="0"/>
          <a:chOff x="0" y="0"/>
          <a:chExt cx="0" cy="0"/>
        </a:xfrm>
      </p:grpSpPr>
      <p:sp>
        <p:nvSpPr>
          <p:cNvPr id="2291" name="Google Shape;2291;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t>
            </a:r>
            <a:r>
              <a:rPr lang="en"/>
              <a:t>Elbow</a:t>
            </a:r>
            <a:r>
              <a:rPr lang="en"/>
              <a:t> Method</a:t>
            </a:r>
            <a:endParaRPr/>
          </a:p>
        </p:txBody>
      </p:sp>
      <p:sp>
        <p:nvSpPr>
          <p:cNvPr id="2292" name="Google Shape;2292;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3" name="Google Shape;2293;p1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4" name="Google Shape;2294;p169"/>
          <p:cNvSpPr txBox="1"/>
          <p:nvPr>
            <p:ph idx="1" type="subTitle"/>
          </p:nvPr>
        </p:nvSpPr>
        <p:spPr>
          <a:xfrm>
            <a:off x="0" y="641925"/>
            <a:ext cx="9144000" cy="399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goal is to find a value for </a:t>
            </a:r>
            <a:r>
              <a:rPr lang="en" sz="2000">
                <a:solidFill>
                  <a:schemeClr val="dk1"/>
                </a:solidFill>
                <a:latin typeface="Inconsolata SemiBold"/>
                <a:ea typeface="Inconsolata SemiBold"/>
                <a:cs typeface="Inconsolata SemiBold"/>
                <a:sym typeface="Inconsolata SemiBold"/>
              </a:rPr>
              <a:t>k</a:t>
            </a:r>
            <a:r>
              <a:rPr lang="en"/>
              <a:t> that corresponds to a measure of inertia that shows minimal change for each additional cluster (or value of </a:t>
            </a:r>
            <a:r>
              <a:rPr lang="en" sz="2000">
                <a:solidFill>
                  <a:schemeClr val="dk1"/>
                </a:solidFill>
                <a:latin typeface="Inconsolata SemiBold"/>
                <a:ea typeface="Inconsolata SemiBold"/>
                <a:cs typeface="Inconsolata SemiBold"/>
                <a:sym typeface="Inconsolata SemiBold"/>
              </a:rPr>
              <a:t>k</a:t>
            </a:r>
            <a:r>
              <a:rPr lang="en"/>
              <a:t>) that is added to the dataset. </a:t>
            </a:r>
            <a:r>
              <a:rPr b="1" lang="en">
                <a:highlight>
                  <a:srgbClr val="FFFF00"/>
                </a:highlight>
              </a:rPr>
              <a:t>The spot is indicated by </a:t>
            </a:r>
            <a:r>
              <a:rPr b="1" lang="en">
                <a:highlight>
                  <a:srgbClr val="FFFF00"/>
                </a:highlight>
              </a:rPr>
              <a:t>the bend</a:t>
            </a:r>
            <a:r>
              <a:rPr b="1" lang="en">
                <a:highlight>
                  <a:srgbClr val="FFFF00"/>
                </a:highlight>
              </a:rPr>
              <a:t> in the elbow</a:t>
            </a:r>
            <a:r>
              <a:rPr lang="en"/>
              <a:t>.</a:t>
            </a:r>
            <a:endParaRPr/>
          </a:p>
        </p:txBody>
      </p:sp>
      <p:pic>
        <p:nvPicPr>
          <p:cNvPr id="2295" name="Google Shape;2295;p169"/>
          <p:cNvPicPr preferRelativeResize="0"/>
          <p:nvPr/>
        </p:nvPicPr>
        <p:blipFill>
          <a:blip r:embed="rId3">
            <a:alphaModFix/>
          </a:blip>
          <a:stretch>
            <a:fillRect/>
          </a:stretch>
        </p:blipFill>
        <p:spPr>
          <a:xfrm>
            <a:off x="968287" y="1744500"/>
            <a:ext cx="7207426" cy="3040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170"/>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Elbow Method</a:t>
            </a:r>
            <a:endParaRPr/>
          </a:p>
        </p:txBody>
      </p:sp>
      <p:sp>
        <p:nvSpPr>
          <p:cNvPr id="2301" name="Google Shape;2301;p1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2" name="Google Shape;2302;p170"/>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20</a:t>
            </a:r>
            <a:r>
              <a:rPr lang="en"/>
              <a:t> Minutes</a:t>
            </a:r>
            <a:endParaRPr/>
          </a:p>
        </p:txBody>
      </p:sp>
      <p:sp>
        <p:nvSpPr>
          <p:cNvPr id="2303" name="Google Shape;2303;p170"/>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2" name="Google Shape;1492;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93" name="Google Shape;1493;p108"/>
          <p:cNvPicPr preferRelativeResize="0"/>
          <p:nvPr/>
        </p:nvPicPr>
        <p:blipFill rotWithShape="1">
          <a:blip r:embed="rId3">
            <a:alphaModFix/>
          </a:blip>
          <a:srcRect b="2498" l="0" r="0" t="2489"/>
          <a:stretch/>
        </p:blipFill>
        <p:spPr>
          <a:xfrm>
            <a:off x="274320" y="274881"/>
            <a:ext cx="8595360" cy="4593742"/>
          </a:xfrm>
          <a:prstGeom prst="rect">
            <a:avLst/>
          </a:prstGeom>
          <a:noFill/>
          <a:ln>
            <a:noFill/>
          </a:ln>
        </p:spPr>
      </p:pic>
      <p:cxnSp>
        <p:nvCxnSpPr>
          <p:cNvPr id="1494" name="Google Shape;1494;p108"/>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495" name="Google Shape;1495;p108"/>
          <p:cNvSpPr txBox="1"/>
          <p:nvPr/>
        </p:nvSpPr>
        <p:spPr>
          <a:xfrm>
            <a:off x="274325" y="3361350"/>
            <a:ext cx="8595300" cy="738600"/>
          </a:xfrm>
          <a:prstGeom prst="rect">
            <a:avLst/>
          </a:prstGeom>
          <a:noFill/>
          <a:ln>
            <a:noFill/>
          </a:ln>
        </p:spPr>
        <p:txBody>
          <a:bodyPr anchorCtr="0" anchor="t" bIns="91425" lIns="457200" spcFirstLastPara="1" rIns="457200" wrap="square" tIns="91425">
            <a:noAutofit/>
          </a:bodyPr>
          <a:lstStyle/>
          <a:p>
            <a:pPr indent="0" lvl="0" marL="0" rtl="0" algn="ctr">
              <a:spcBef>
                <a:spcPts val="0"/>
              </a:spcBef>
              <a:spcAft>
                <a:spcPts val="0"/>
              </a:spcAft>
              <a:buNone/>
            </a:pPr>
            <a:r>
              <a:rPr lang="en" sz="2600">
                <a:solidFill>
                  <a:schemeClr val="lt1"/>
                </a:solidFill>
                <a:latin typeface="Oswald"/>
                <a:ea typeface="Oswald"/>
                <a:cs typeface="Oswald"/>
                <a:sym typeface="Oswald"/>
              </a:rPr>
              <a:t>Create a machine learning model that groups cryptocurrencies to assemble investment portfolios that are based on the profitability of those cryptocurrencies.</a:t>
            </a:r>
            <a:endParaRPr sz="2600">
              <a:solidFill>
                <a:schemeClr val="lt1"/>
              </a:solidFill>
              <a:latin typeface="Oswald"/>
              <a:ea typeface="Oswald"/>
              <a:cs typeface="Oswald"/>
              <a:sym typeface="Oswald"/>
            </a:endParaRPr>
          </a:p>
        </p:txBody>
      </p:sp>
      <p:sp>
        <p:nvSpPr>
          <p:cNvPr id="1496" name="Google Shape;1496;p108"/>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This Week’s </a:t>
            </a:r>
            <a:r>
              <a:rPr lang="en" sz="3600">
                <a:solidFill>
                  <a:srgbClr val="33CCCC"/>
                </a:solidFill>
                <a:latin typeface="Oswald"/>
                <a:ea typeface="Oswald"/>
                <a:cs typeface="Oswald"/>
                <a:sym typeface="Oswald"/>
              </a:rPr>
              <a:t>Challenge Assignment</a:t>
            </a:r>
            <a:endParaRPr sz="3600">
              <a:solidFill>
                <a:srgbClr val="33CCCC"/>
              </a:solidFill>
              <a:latin typeface="Oswald"/>
              <a:ea typeface="Oswald"/>
              <a:cs typeface="Oswald"/>
              <a:sym typeface="Oswald"/>
            </a:endParaRPr>
          </a:p>
        </p:txBody>
      </p:sp>
      <p:sp>
        <p:nvSpPr>
          <p:cNvPr id="1497" name="Google Shape;1497;p108"/>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8" name="Google Shape;1498;p108"/>
          <p:cNvPicPr preferRelativeResize="0"/>
          <p:nvPr/>
        </p:nvPicPr>
        <p:blipFill>
          <a:blip r:embed="rId4">
            <a:alphaModFix/>
          </a:blip>
          <a:stretch>
            <a:fillRect/>
          </a:stretch>
        </p:blipFill>
        <p:spPr>
          <a:xfrm>
            <a:off x="3730752" y="687118"/>
            <a:ext cx="1667514" cy="1744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9" name="Google Shape;2309;p1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172"/>
          <p:cNvSpPr txBox="1"/>
          <p:nvPr>
            <p:ph type="title"/>
          </p:nvPr>
        </p:nvSpPr>
        <p:spPr>
          <a:xfrm>
            <a:off x="1400" y="274875"/>
            <a:ext cx="86982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000">
                <a:solidFill>
                  <a:schemeClr val="dk1"/>
                </a:solidFill>
              </a:rPr>
              <a:t>Activity: Finding k</a:t>
            </a:r>
            <a:endParaRPr sz="3000">
              <a:solidFill>
                <a:schemeClr val="dk1"/>
              </a:solidFill>
            </a:endParaRPr>
          </a:p>
          <a:p>
            <a:pPr indent="0" lvl="0" marL="0" rtl="0" algn="l">
              <a:lnSpc>
                <a:spcPct val="115000"/>
              </a:lnSpc>
              <a:spcBef>
                <a:spcPts val="800"/>
              </a:spcBef>
              <a:spcAft>
                <a:spcPts val="800"/>
              </a:spcAft>
              <a:buNone/>
            </a:pPr>
            <a:r>
              <a:rPr lang="en" sz="1800">
                <a:solidFill>
                  <a:schemeClr val="dk1"/>
                </a:solidFill>
                <a:latin typeface="Roboto"/>
                <a:ea typeface="Roboto"/>
                <a:cs typeface="Roboto"/>
                <a:sym typeface="Roboto"/>
              </a:rPr>
              <a:t>In this activity, you will use the elbow method to determine the optimal number of clusters that should be used to segment a dataset of stock pricing information.</a:t>
            </a:r>
            <a:endParaRPr/>
          </a:p>
        </p:txBody>
      </p:sp>
      <p:sp>
        <p:nvSpPr>
          <p:cNvPr id="2315" name="Google Shape;2315;p1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6" name="Google Shape;2316;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7" name="Google Shape;2317;p172"/>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25 minutes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3" name="Google Shape;2323;p1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9" name="Google Shape;2329;p1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175"/>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Recap</a:t>
            </a:r>
            <a:endParaRPr/>
          </a:p>
        </p:txBody>
      </p:sp>
      <p:sp>
        <p:nvSpPr>
          <p:cNvPr id="2340" name="Google Shape;2340;p1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Congratulations on acquiring your first machine learning skills! You can now:</a:t>
            </a:r>
            <a:endParaRPr/>
          </a:p>
        </p:txBody>
      </p:sp>
      <p:sp>
        <p:nvSpPr>
          <p:cNvPr id="2341" name="Google Shape;2341;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2" name="Google Shape;2342;p176"/>
          <p:cNvSpPr txBox="1"/>
          <p:nvPr>
            <p:ph idx="2" type="subTitle"/>
          </p:nvPr>
        </p:nvSpPr>
        <p:spPr>
          <a:xfrm>
            <a:off x="0" y="1400375"/>
            <a:ext cx="9144000" cy="606900"/>
          </a:xfrm>
          <a:prstGeom prst="rect">
            <a:avLst/>
          </a:prstGeom>
        </p:spPr>
        <p:txBody>
          <a:bodyPr anchorCtr="0" anchor="ctr" bIns="91425" lIns="1508750" spcFirstLastPara="1" rIns="182875" wrap="square" tIns="91425">
            <a:noAutofit/>
          </a:bodyPr>
          <a:lstStyle/>
          <a:p>
            <a:pPr indent="0" lvl="0" marL="0" rtl="0" algn="l">
              <a:lnSpc>
                <a:spcPct val="100000"/>
              </a:lnSpc>
              <a:spcBef>
                <a:spcPts val="0"/>
              </a:spcBef>
              <a:spcAft>
                <a:spcPts val="0"/>
              </a:spcAft>
              <a:buNone/>
            </a:pPr>
            <a:r>
              <a:rPr lang="en" sz="1600"/>
              <a:t>Explain the differences between supervised and unsupervised machine learning.</a:t>
            </a:r>
            <a:endParaRPr sz="1600"/>
          </a:p>
        </p:txBody>
      </p:sp>
      <p:sp>
        <p:nvSpPr>
          <p:cNvPr id="2343" name="Google Shape;2343;p176"/>
          <p:cNvSpPr txBox="1"/>
          <p:nvPr>
            <p:ph idx="3" type="subTitle"/>
          </p:nvPr>
        </p:nvSpPr>
        <p:spPr>
          <a:xfrm>
            <a:off x="0" y="2233538"/>
            <a:ext cx="9144000" cy="606900"/>
          </a:xfrm>
          <a:prstGeom prst="rect">
            <a:avLst/>
          </a:prstGeom>
        </p:spPr>
        <p:txBody>
          <a:bodyPr anchorCtr="0" anchor="ctr" bIns="91425" lIns="1508750" spcFirstLastPara="1" rIns="182875" wrap="square" tIns="91425">
            <a:noAutofit/>
          </a:bodyPr>
          <a:lstStyle/>
          <a:p>
            <a:pPr indent="0" lvl="0" marL="0" rtl="0" algn="l">
              <a:lnSpc>
                <a:spcPct val="100000"/>
              </a:lnSpc>
              <a:spcBef>
                <a:spcPts val="0"/>
              </a:spcBef>
              <a:spcAft>
                <a:spcPts val="0"/>
              </a:spcAft>
              <a:buNone/>
            </a:pPr>
            <a:r>
              <a:rPr lang="en" sz="1600"/>
              <a:t>Describe the purpose of clustering and how it’s used in data analytics.</a:t>
            </a:r>
            <a:endParaRPr sz="1600"/>
          </a:p>
        </p:txBody>
      </p:sp>
      <p:sp>
        <p:nvSpPr>
          <p:cNvPr id="2344" name="Google Shape;2344;p176"/>
          <p:cNvSpPr txBox="1"/>
          <p:nvPr>
            <p:ph idx="4" type="subTitle"/>
          </p:nvPr>
        </p:nvSpPr>
        <p:spPr>
          <a:xfrm>
            <a:off x="0" y="3076250"/>
            <a:ext cx="9144000" cy="606900"/>
          </a:xfrm>
          <a:prstGeom prst="rect">
            <a:avLst/>
          </a:prstGeom>
        </p:spPr>
        <p:txBody>
          <a:bodyPr anchorCtr="0" anchor="ctr" bIns="91425" lIns="1508750" spcFirstLastPara="1" rIns="182875" wrap="square" tIns="91425">
            <a:noAutofit/>
          </a:bodyPr>
          <a:lstStyle/>
          <a:p>
            <a:pPr indent="0" lvl="0" marL="0" rtl="0" algn="l">
              <a:lnSpc>
                <a:spcPct val="100000"/>
              </a:lnSpc>
              <a:spcBef>
                <a:spcPts val="0"/>
              </a:spcBef>
              <a:spcAft>
                <a:spcPts val="0"/>
              </a:spcAft>
              <a:buNone/>
            </a:pPr>
            <a:r>
              <a:rPr lang="en" sz="1600"/>
              <a:t>Use the K-means algorithm to identify dataset clusters</a:t>
            </a:r>
            <a:r>
              <a:rPr lang="en" sz="1600"/>
              <a:t>, and how to optimize </a:t>
            </a:r>
            <a:br>
              <a:rPr lang="en" sz="1600"/>
            </a:br>
            <a:r>
              <a:rPr lang="en" sz="1600"/>
              <a:t>this algorithm by using the elbow method.</a:t>
            </a:r>
            <a:endParaRPr sz="1600"/>
          </a:p>
        </p:txBody>
      </p:sp>
      <p:sp>
        <p:nvSpPr>
          <p:cNvPr id="2345" name="Google Shape;2345;p176"/>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6" name="Google Shape;2346;p176"/>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 Optimize the K-means algorithm by using the elbow method.</a:t>
            </a:r>
            <a:endParaRPr sz="16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2" name="Google Shape;2352;p1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3" name="Google Shape;2353;p177"/>
          <p:cNvSpPr txBox="1"/>
          <p:nvPr>
            <p:ph type="title"/>
          </p:nvPr>
        </p:nvSpPr>
        <p:spPr>
          <a:xfrm>
            <a:off x="274325" y="28863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You will learn how to preprocess the data that goes </a:t>
            </a:r>
            <a:br>
              <a:rPr lang="en" sz="2800"/>
            </a:br>
            <a:r>
              <a:rPr lang="en" sz="2800"/>
              <a:t>into these types of models, and you’ll create models that can </a:t>
            </a:r>
            <a:br>
              <a:rPr lang="en" sz="2800"/>
            </a:br>
            <a:r>
              <a:rPr lang="en" sz="2800"/>
              <a:t>adapt and perform better on more complex types of data. </a:t>
            </a:r>
            <a:endParaRPr sz="28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9" name="Google Shape;2359;p1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1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pic>
        <p:nvPicPr>
          <p:cNvPr id="1503" name="Google Shape;1503;p109"/>
          <p:cNvPicPr preferRelativeResize="0"/>
          <p:nvPr/>
        </p:nvPicPr>
        <p:blipFill rotWithShape="1">
          <a:blip r:embed="rId3">
            <a:alphaModFix/>
          </a:blip>
          <a:srcRect b="17755" l="0" r="0" t="-1867"/>
          <a:stretch/>
        </p:blipFill>
        <p:spPr>
          <a:xfrm>
            <a:off x="-12126" y="0"/>
            <a:ext cx="9168599" cy="5143499"/>
          </a:xfrm>
          <a:prstGeom prst="rect">
            <a:avLst/>
          </a:prstGeom>
          <a:noFill/>
          <a:ln>
            <a:noFill/>
          </a:ln>
        </p:spPr>
      </p:pic>
      <p:sp>
        <p:nvSpPr>
          <p:cNvPr id="1504" name="Google Shape;1504;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505" name="Google Shape;1505;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6" name="Google Shape;1506;p10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Mysticism of Machine Learning</a:t>
            </a:r>
            <a:endParaRPr/>
          </a:p>
        </p:txBody>
      </p:sp>
      <p:sp>
        <p:nvSpPr>
          <p:cNvPr id="1507" name="Google Shape;1507;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Despite the mainstream use of the term “machine learning,” most people still don't know what machine learning </a:t>
            </a:r>
            <a:r>
              <a:rPr i="1" lang="en"/>
              <a:t>really</a:t>
            </a:r>
            <a:r>
              <a:rPr lang="en"/>
              <a:t> is.</a:t>
            </a:r>
            <a:endParaRPr/>
          </a:p>
        </p:txBody>
      </p:sp>
      <p:cxnSp>
        <p:nvCxnSpPr>
          <p:cNvPr id="1508" name="Google Shape;1508;p1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4" name="Google Shape;1514;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5" name="Google Shape;1515;p11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000">
                <a:highlight>
                  <a:srgbClr val="FFFF00"/>
                </a:highlight>
              </a:rPr>
              <a:t>Machine learning</a:t>
            </a:r>
            <a:r>
              <a:rPr lang="en" sz="3000"/>
              <a:t> i</a:t>
            </a:r>
            <a:r>
              <a:rPr lang="en" sz="3000"/>
              <a:t>s the practice of applying computer algorithms and statistics to create models that can learn from past data and then make decisions or predictions about future data.</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